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63"/>
  </p:notesMasterIdLst>
  <p:sldIdLst>
    <p:sldId id="256" r:id="rId5"/>
    <p:sldId id="288" r:id="rId6"/>
    <p:sldId id="326" r:id="rId7"/>
    <p:sldId id="303" r:id="rId8"/>
    <p:sldId id="328" r:id="rId9"/>
    <p:sldId id="257" r:id="rId10"/>
    <p:sldId id="304" r:id="rId11"/>
    <p:sldId id="296" r:id="rId12"/>
    <p:sldId id="305" r:id="rId13"/>
    <p:sldId id="297" r:id="rId14"/>
    <p:sldId id="355" r:id="rId15"/>
    <p:sldId id="330" r:id="rId16"/>
    <p:sldId id="329" r:id="rId17"/>
    <p:sldId id="306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11" r:id="rId27"/>
    <p:sldId id="331" r:id="rId28"/>
    <p:sldId id="315" r:id="rId29"/>
    <p:sldId id="335" r:id="rId30"/>
    <p:sldId id="316" r:id="rId31"/>
    <p:sldId id="317" r:id="rId32"/>
    <p:sldId id="336" r:id="rId33"/>
    <p:sldId id="307" r:id="rId34"/>
    <p:sldId id="298" r:id="rId35"/>
    <p:sldId id="349" r:id="rId36"/>
    <p:sldId id="350" r:id="rId37"/>
    <p:sldId id="348" r:id="rId38"/>
    <p:sldId id="346" r:id="rId39"/>
    <p:sldId id="347" r:id="rId40"/>
    <p:sldId id="356" r:id="rId41"/>
    <p:sldId id="359" r:id="rId42"/>
    <p:sldId id="351" r:id="rId43"/>
    <p:sldId id="352" r:id="rId44"/>
    <p:sldId id="353" r:id="rId45"/>
    <p:sldId id="308" r:id="rId46"/>
    <p:sldId id="338" r:id="rId47"/>
    <p:sldId id="314" r:id="rId48"/>
    <p:sldId id="339" r:id="rId49"/>
    <p:sldId id="340" r:id="rId50"/>
    <p:sldId id="341" r:id="rId51"/>
    <p:sldId id="342" r:id="rId52"/>
    <p:sldId id="357" r:id="rId53"/>
    <p:sldId id="343" r:id="rId54"/>
    <p:sldId id="358" r:id="rId55"/>
    <p:sldId id="344" r:id="rId56"/>
    <p:sldId id="345" r:id="rId57"/>
    <p:sldId id="354" r:id="rId58"/>
    <p:sldId id="309" r:id="rId59"/>
    <p:sldId id="301" r:id="rId60"/>
    <p:sldId id="302" r:id="rId61"/>
    <p:sldId id="278" r:id="rId6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ambria Math" panose="02040503050406030204" pitchFamily="18" charset="0"/>
      <p:regular r:id="rId68"/>
    </p:embeddedFont>
    <p:embeddedFont>
      <p:font typeface="Roboto" panose="02000000000000000000" pitchFamily="2" charset="0"/>
      <p:regular r:id="rId69"/>
      <p:bold r:id="rId70"/>
      <p:italic r:id="rId71"/>
      <p:boldItalic r:id="rId72"/>
    </p:embeddedFont>
    <p:embeddedFont>
      <p:font typeface="Sniglet" panose="020B0604020202020204" charset="0"/>
      <p:regular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311C27-3636-A1EE-0D86-1C4A41673AE9}" v="1" dt="2021-12-26T16:54:12.365"/>
    <p1510:client id="{182CA148-C9DC-E1F2-6AF9-67326070743E}" v="14" dt="2021-12-25T10:47:47.929"/>
    <p1510:client id="{324B1C04-557B-8947-4DE0-3200C071E986}" v="3" dt="2021-12-25T07:49:00.120"/>
    <p1510:client id="{403B4B04-0043-C0C0-1D2D-8F1BE54CEFB7}" v="160" dt="2021-12-25T14:42:43.182"/>
    <p1510:client id="{769BE236-8857-4199-A625-AC87532DA294}" v="1668" dt="2021-12-25T18:29:38.824"/>
    <p1510:client id="{7AD47826-E163-9CC1-9AE4-D92C15FBFA93}" v="1" dt="2021-12-25T07:30:41.800"/>
    <p1510:client id="{815C81C1-6A9D-45C1-9BB9-886DE0028B8E}" v="888" dt="2021-12-25T16:52:04.546"/>
    <p1510:client id="{96D8A15F-D962-0385-D0F7-8ACA117FB238}" v="26" dt="2021-12-25T16:49:45.056"/>
    <p1510:client id="{C03B9E3B-052D-41D8-AFAF-8711F653DEE1}" v="2890" dt="2021-12-25T16:35:30.357"/>
    <p1510:client id="{D55C51D4-B23B-99E9-60DD-2C67510EA833}" v="203" dt="2021-12-25T15:30:04.201"/>
    <p1510:client id="{E37FA9A1-5A47-7C57-E0E6-8CB310D13AA0}" v="299" dt="2021-12-25T17:15:42.917"/>
    <p1510:client id="{FA227D8F-813E-1311-738D-490095160587}" v="14" dt="2021-12-26T05:04:46.494"/>
  </p1510:revLst>
</p1510:revInfo>
</file>

<file path=ppt/tableStyles.xml><?xml version="1.0" encoding="utf-8"?>
<a:tblStyleLst xmlns:a="http://schemas.openxmlformats.org/drawingml/2006/main" def="{76552CDC-2D55-48DF-8EED-5E4664A762DD}">
  <a:tblStyle styleId="{76552CDC-2D55-48DF-8EED-5E4664A762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4B912FD-9ADB-40B5-B972-6336963D104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3.fntdata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7.fntdata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font" Target="fonts/font8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Roboto" panose="02000000000000000000" pitchFamily="2" charset="0"/>
        <a:ea typeface="Roboto" panose="02000000000000000000" pitchFamily="2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525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7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637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61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780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646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406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356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973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08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c73c85e0e3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c73c85e0e3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332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278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744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10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030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4858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866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3405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9205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438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5207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4255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9392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3885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3042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6634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447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</a:t>
            </a:r>
            <a:r>
              <a:rPr lang="vi-VN"/>
              <a:t>iện tượng vanishing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52465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1767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493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168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676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1316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367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4048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7576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8015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718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09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217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364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23692" y="42200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-58319" y="30532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25101" y="34224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078045" y="31283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01648" y="32857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364459" y="33468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551116" y="31255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19881" y="39948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644912" y="40365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16542" y="31861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347361" y="31861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681615" y="48135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146421" y="45087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146430" y="31044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262207" y="47295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376372" y="47290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08716" y="44293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7975391" y="30532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570785" y="40282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247060" y="40948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16944" y="40828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59713" y="34174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07038" y="42139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15839" y="45095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18184" y="39663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496794" y="30214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453205" y="37059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866011" y="47428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669805" y="46143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6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28" name="Google Shape;328;p6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grpSp>
        <p:nvGrpSpPr>
          <p:cNvPr id="329" name="Google Shape;329;p6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30" name="Google Shape;330;p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359" name="Google Shape;359;p6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0" name="Google Shape;360;p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Sniglet"/>
              </a:defRPr>
            </a:lvl1pPr>
            <a:lvl2pPr lvl="1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Roboto" panose="02000000000000000000" pitchFamily="2" charset="0"/>
          <a:ea typeface="Roboto" panose="02000000000000000000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Roboto" panose="02000000000000000000" pitchFamily="2" charset="0"/>
          <a:ea typeface="Roboto" panose="02000000000000000000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jpe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ainam-nguyen/CS115_Topic_GAN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6.11382.pdf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vi.wikipedia.org/wiki/Minimax" TargetMode="External"/><Relationship Id="rId5" Type="http://schemas.openxmlformats.org/officeDocument/2006/relationships/hyperlink" Target="https://towardsdatascience.com/understanding-latent-space-in-machine-learning-de5a7c687d8d#:~:text=Key%20Takeaways,representations%20of%20data%20for%20analysis." TargetMode="External"/><Relationship Id="rId4" Type="http://schemas.openxmlformats.org/officeDocument/2006/relationships/hyperlink" Target="https://towardsdatascience.com/the-math-behind-gans-generative-adversarial-networks-3828f3469d9c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-99238" y="964019"/>
            <a:ext cx="9342475" cy="15478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>
                <a:effectLst/>
              </a:rPr>
              <a:t>Generative Adversarial Networks (GAN)</a:t>
            </a:r>
            <a:endParaRPr lang="en-US" sz="44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3. Minimax Game</a:t>
            </a:r>
            <a:endParaRPr sz="2800" b="1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0F67F-E371-4CDD-A69E-4B9A65B04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884" y="1055953"/>
            <a:ext cx="4276795" cy="396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18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3. Minimax Game</a:t>
            </a:r>
            <a:endParaRPr sz="2800" b="1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C9655F-8BE4-4AA7-A053-53DC191E0BA9}"/>
                  </a:ext>
                </a:extLst>
              </p:cNvPr>
              <p:cNvSpPr txBox="1"/>
              <p:nvPr/>
            </p:nvSpPr>
            <p:spPr>
              <a:xfrm>
                <a:off x="639319" y="1618052"/>
                <a:ext cx="6413753" cy="2574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Trong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lý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thuyết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trò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chơi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,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giả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sử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người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chơi</a:t>
                </a:r>
                <a:r>
                  <a:rPr lang="en-US" sz="1600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chọn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chiến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lược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và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những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người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còn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lại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chiến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lược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6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.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Gọi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 sz="1600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hàm</a:t>
                </a:r>
                <a:r>
                  <a:rPr lang="en-US" sz="1600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lợi</a:t>
                </a:r>
                <a:r>
                  <a:rPr lang="en-US" sz="1600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ích</a:t>
                </a:r>
                <a:r>
                  <a:rPr lang="en-US" sz="1600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người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chơi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trong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chiến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lược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, Minimax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trò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chơi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nghĩa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</a:t>
                </a:r>
                <a:endParaRPr lang="en-US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16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16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𝒎𝒊𝒏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16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𝒎𝒂𝒙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1600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1600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1600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600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1600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b="1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Tương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tự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ta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cũng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có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Maximin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nghĩa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bởi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</a:t>
                </a:r>
                <a:endParaRPr lang="en-US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16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bar>
                      <m:r>
                        <a:rPr lang="en-US" sz="16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16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𝒎𝒂𝒙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16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𝒎𝒊𝒏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1600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1600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1600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600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1600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b="1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C9655F-8BE4-4AA7-A053-53DC191E0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19" y="1618052"/>
                <a:ext cx="6413753" cy="2574103"/>
              </a:xfrm>
              <a:prstGeom prst="rect">
                <a:avLst/>
              </a:prstGeom>
              <a:blipFill>
                <a:blip r:embed="rId3"/>
                <a:stretch>
                  <a:fillRect l="-380" t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3131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4A71-DF63-4357-A715-6D34F307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b="1"/>
              <a:t>3. Minimax Game</a:t>
            </a:r>
            <a:endParaRPr lang="en-US" sz="2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B677C-33AD-4341-B898-7A7350C63D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2DDBAC-BB73-4C1A-840F-E2A622976CE9}"/>
                  </a:ext>
                </a:extLst>
              </p:cNvPr>
              <p:cNvSpPr txBox="1"/>
              <p:nvPr/>
            </p:nvSpPr>
            <p:spPr>
              <a:xfrm>
                <a:off x="747925" y="1413292"/>
                <a:ext cx="6269820" cy="2966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Bef>
                    <a:spcPts val="200"/>
                  </a:spcBef>
                </a:pPr>
                <a:r>
                  <a:rPr lang="en-US" sz="1800" b="1" err="1">
                    <a:solidFill>
                      <a:srgbClr val="2F5496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1800" b="1">
                    <a:solidFill>
                      <a:srgbClr val="2F5496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err="1">
                    <a:solidFill>
                      <a:srgbClr val="2F5496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lý</a:t>
                </a:r>
                <a:r>
                  <a:rPr lang="en-US" sz="1800" b="1">
                    <a:solidFill>
                      <a:srgbClr val="2F5496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Minimax </a:t>
                </a:r>
                <a:r>
                  <a:rPr lang="en-US" sz="1800" b="1" err="1">
                    <a:solidFill>
                      <a:srgbClr val="2F5496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800" b="1">
                    <a:solidFill>
                      <a:srgbClr val="2F5496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Von </a:t>
                </a:r>
                <a:r>
                  <a:rPr lang="en-US" sz="1800" b="1" err="1">
                    <a:solidFill>
                      <a:srgbClr val="2F5496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Neumman</a:t>
                </a:r>
                <a:endParaRPr lang="en-US" sz="1800" b="1">
                  <a:solidFill>
                    <a:srgbClr val="2F5496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Bef>
                    <a:spcPts val="200"/>
                  </a:spcBef>
                </a:pPr>
                <a:endParaRPr lang="en-US" sz="1600" b="1">
                  <a:solidFill>
                    <a:srgbClr val="2F5496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Cho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ma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trận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6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6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đại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diện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cho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ma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trận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chi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phí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hai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người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chơi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160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Khi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đó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,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trò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chơi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sẽ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luôn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tồn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tại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một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giá</a:t>
                </a:r>
                <a:r>
                  <a:rPr lang="en-US" sz="1600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trị</a:t>
                </a:r>
                <a:r>
                  <a:rPr lang="en-US" sz="1600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và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một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cặp</a:t>
                </a:r>
                <a:r>
                  <a:rPr lang="en-US" sz="1600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chiến</a:t>
                </a:r>
                <a:r>
                  <a:rPr lang="en-US" sz="1600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lược</a:t>
                </a:r>
                <a:r>
                  <a:rPr lang="en-US" sz="1600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hỗn</a:t>
                </a:r>
                <a:r>
                  <a:rPr lang="en-US" sz="1600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hợp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tối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ưu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cho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hai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người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chơi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6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6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các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vector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xác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uất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tương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ứng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cho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mỗi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người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chơi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khi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ra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quyết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, ta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có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các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cặp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chiến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lược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hỗn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hợp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sz="16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6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6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16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16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16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16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16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1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2DDBAC-BB73-4C1A-840F-E2A622976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25" y="1413292"/>
                <a:ext cx="6269820" cy="2966389"/>
              </a:xfrm>
              <a:prstGeom prst="rect">
                <a:avLst/>
              </a:prstGeom>
              <a:blipFill>
                <a:blip r:embed="rId2"/>
                <a:stretch>
                  <a:fillRect l="-875" t="-1029" r="-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1052;p48">
            <a:extLst>
              <a:ext uri="{FF2B5EF4-FFF2-40B4-BE49-F238E27FC236}">
                <a16:creationId xmlns:a16="http://schemas.microsoft.com/office/drawing/2014/main" id="{0E8E01C7-E280-4587-8218-AA8668FD6321}"/>
              </a:ext>
            </a:extLst>
          </p:cNvPr>
          <p:cNvSpPr/>
          <p:nvPr/>
        </p:nvSpPr>
        <p:spPr>
          <a:xfrm>
            <a:off x="436254" y="1447851"/>
            <a:ext cx="309533" cy="29269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>
              <a:solidFill>
                <a:srgbClr val="6D9EE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450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E62D-BA2D-4927-8BB1-84A15785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b="1"/>
              <a:t>3. Minimax Game</a:t>
            </a:r>
            <a:endParaRPr lang="en-US" sz="2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50BD45-7099-41D5-9031-F418E92F0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DF0A30-6A93-4E7B-B7D1-C61ACD10AE10}"/>
                  </a:ext>
                </a:extLst>
              </p:cNvPr>
              <p:cNvSpPr txBox="1"/>
              <p:nvPr/>
            </p:nvSpPr>
            <p:spPr>
              <a:xfrm>
                <a:off x="747925" y="993241"/>
                <a:ext cx="6768443" cy="3533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 </a:t>
                </a:r>
              </a:p>
              <a:p>
                <a:pPr marL="171450" indent="-1714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Với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mỗi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cặp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chiến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lược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ta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định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nghĩa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𝑽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≔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b="1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Trong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đó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chi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phí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tại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vị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trí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trong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171450" indent="-1714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Ta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gọi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một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cặp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chiến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lược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hỗn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hợp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một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b="1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cặp</a:t>
                </a:r>
                <a:r>
                  <a:rPr lang="en-US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b="1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cân</a:t>
                </a:r>
                <a:r>
                  <a:rPr lang="en-US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b="1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bằng</a:t>
                </a:r>
                <a:r>
                  <a:rPr lang="en-US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(equilibrium point)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cho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một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trò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chơi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Minimax game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hai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người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thoả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mãn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𝑽</m:t>
                    </m:r>
                    <m:d>
                      <m:dPr>
                        <m:ctrlPr>
                          <a:rPr lang="en-US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1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𝑽</m:t>
                    </m:r>
                    <m:d>
                      <m:dPr>
                        <m:ctrlPr>
                          <a:rPr lang="en-US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b="1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với</a:t>
                </a:r>
                <a:r>
                  <a:rPr lang="en-US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b="1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mọi</a:t>
                </a:r>
                <a:r>
                  <a:rPr lang="en-US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b="1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, </a:t>
                </a:r>
                <a:r>
                  <a:rPr lang="en-US" b="1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và</a:t>
                </a:r>
                <a:r>
                  <a:rPr lang="en-US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𝑽</m:t>
                    </m:r>
                    <m:d>
                      <m:dPr>
                        <m:ctrlPr>
                          <a:rPr lang="en-US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1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𝑽</m:t>
                    </m:r>
                    <m:d>
                      <m:dPr>
                        <m:ctrlPr>
                          <a:rPr lang="en-US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b="1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với</a:t>
                </a:r>
                <a:r>
                  <a:rPr lang="en-US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b="1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mọi</a:t>
                </a:r>
                <a:r>
                  <a:rPr lang="en-US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b="1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b="1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Điều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này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tương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đương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với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𝒎𝒂𝒙</m:t>
                              </m:r>
                            </m:e>
                            <m:lim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𝑽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𝑽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𝒎𝒊𝒏</m:t>
                              </m:r>
                            </m:e>
                            <m:lim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𝑽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DF0A30-6A93-4E7B-B7D1-C61ACD10A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25" y="993241"/>
                <a:ext cx="6768443" cy="3533275"/>
              </a:xfrm>
              <a:prstGeom prst="rect">
                <a:avLst/>
              </a:prstGeom>
              <a:blipFill>
                <a:blip r:embed="rId2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15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106326" y="1661762"/>
            <a:ext cx="840620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000" b="1">
                <a:latin typeface="Roboto"/>
                <a:ea typeface="Roboto"/>
              </a:rPr>
              <a:t>4. Generative Adversarial Networks (GAN)</a:t>
            </a:r>
            <a:endParaRPr lang="en-US" b="1"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78582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b="1">
                <a:latin typeface="Roboto"/>
                <a:ea typeface="Roboto"/>
              </a:rPr>
              <a:t>4.1. Latent Space</a:t>
            </a:r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D6B20C-A165-4606-A6D4-B6B187DE22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595" y="1528402"/>
            <a:ext cx="3730752" cy="208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133AF5-1F59-4789-A309-535686F56A3C}"/>
              </a:ext>
            </a:extLst>
          </p:cNvPr>
          <p:cNvSpPr txBox="1"/>
          <p:nvPr/>
        </p:nvSpPr>
        <p:spPr>
          <a:xfrm>
            <a:off x="150514" y="3310774"/>
            <a:ext cx="3956865" cy="868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Latent Space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miền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không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gian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tập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hợp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b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Latent variables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đại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diện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cho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dữ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liệu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bị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nén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  <a:endParaRPr lang="en-US"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3E7484-0AB4-41A0-A23B-19835DFD85C1}"/>
              </a:ext>
            </a:extLst>
          </p:cNvPr>
          <p:cNvSpPr txBox="1"/>
          <p:nvPr/>
        </p:nvSpPr>
        <p:spPr>
          <a:xfrm>
            <a:off x="150515" y="1784808"/>
            <a:ext cx="39568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</a:t>
            </a:r>
            <a:r>
              <a:rPr lang="en-US" sz="1600" b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atent variables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biến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không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quan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sát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thông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qua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đo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trực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tiếp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nhưng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suy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ra (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thông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qua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mô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toán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học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từ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biến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khác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đã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quan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sát</a:t>
            </a:r>
            <a:r>
              <a:rPr lang="en-US" sz="160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160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305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b="1">
                <a:latin typeface="Roboto"/>
                <a:ea typeface="Roboto"/>
              </a:rPr>
              <a:t>4.2. Generator and Discriminator</a:t>
            </a:r>
            <a:endParaRPr lang="vi-VN" sz="2400" b="1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BBA35E-D7DF-424A-AE44-1B2BC8B3DFC9}"/>
                  </a:ext>
                </a:extLst>
              </p:cNvPr>
              <p:cNvSpPr txBox="1"/>
              <p:nvPr/>
            </p:nvSpPr>
            <p:spPr>
              <a:xfrm>
                <a:off x="1186837" y="1493814"/>
                <a:ext cx="4793339" cy="2824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160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60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sz="160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60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𝑍</m:t>
                    </m:r>
                  </m:oMath>
                </a14:m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lần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lượt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không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gian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miền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dữ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liệu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thật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,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dữ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liệu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giả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và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dữ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liệu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nhiễu</a:t>
                </a:r>
                <a:endParaRPr lang="en-US" sz="1600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 Generator</a:t>
                </a:r>
              </a:p>
              <a:p>
                <a:pPr marL="34290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 Discriminator</a:t>
                </a:r>
              </a:p>
              <a:p>
                <a:pPr marL="34290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Tham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số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Generator</a:t>
                </a:r>
              </a:p>
              <a:p>
                <a:pPr marL="34290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Tham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số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Discriminator</a:t>
                </a:r>
              </a:p>
              <a:p>
                <a:pPr marL="34290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phân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phối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dữ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liệu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thật</a:t>
                </a:r>
                <a:endParaRPr lang="en-US" sz="1600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phân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phối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dữ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liệu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nhiễu</a:t>
                </a:r>
                <a:endParaRPr lang="en-US" sz="1600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phân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phối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dữ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liệu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giả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tạo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ra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bởi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G</a:t>
                </a:r>
              </a:p>
              <a:p>
                <a:endParaRPr lang="en-US" sz="120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BBA35E-D7DF-424A-AE44-1B2BC8B3D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837" y="1493814"/>
                <a:ext cx="4793339" cy="2824428"/>
              </a:xfrm>
              <a:prstGeom prst="rect">
                <a:avLst/>
              </a:prstGeom>
              <a:blipFill>
                <a:blip r:embed="rId3"/>
                <a:stretch>
                  <a:fillRect l="-763" t="-864" r="-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448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b="1">
                <a:latin typeface="Roboto"/>
                <a:ea typeface="Roboto"/>
              </a:rPr>
              <a:t>4.2. Generator and Discriminator</a:t>
            </a:r>
            <a:endParaRPr lang="vi-VN" sz="2400" b="1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" name="Picture 3" descr="structure">
            <a:extLst>
              <a:ext uri="{FF2B5EF4-FFF2-40B4-BE49-F238E27FC236}">
                <a16:creationId xmlns:a16="http://schemas.microsoft.com/office/drawing/2014/main" id="{8C6C3B4C-5A15-4E6A-B62F-3D57326E0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11" y="1280900"/>
            <a:ext cx="3866734" cy="209359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C196FE-8E35-4BE9-A2F7-CE1E431F7BE8}"/>
                  </a:ext>
                </a:extLst>
              </p:cNvPr>
              <p:cNvSpPr txBox="1"/>
              <p:nvPr/>
            </p:nvSpPr>
            <p:spPr>
              <a:xfrm>
                <a:off x="360482" y="3527246"/>
                <a:ext cx="7281960" cy="10204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sz="140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40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sz="140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140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một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hàm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khả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vi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đi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từ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Latent Space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𝑍</m:t>
                    </m:r>
                  </m:oMath>
                </a14:m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vào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đại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diện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bởi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một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multilayer perceptron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các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tham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số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sz="1200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một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hàm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xác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xuất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đi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từ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không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gian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hoặc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đại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diện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bởi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một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multilayer perception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các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tham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số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1200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C196FE-8E35-4BE9-A2F7-CE1E431F7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82" y="3527246"/>
                <a:ext cx="7281960" cy="1020408"/>
              </a:xfrm>
              <a:prstGeom prst="rect">
                <a:avLst/>
              </a:prstGeom>
              <a:blipFill>
                <a:blip r:embed="rId4"/>
                <a:stretch>
                  <a:fillRect l="-251" t="-1796" b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916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6ADAA-EA17-48DA-B800-27725AED5A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8" name="Google Shape;530;p13">
            <a:extLst>
              <a:ext uri="{FF2B5EF4-FFF2-40B4-BE49-F238E27FC236}">
                <a16:creationId xmlns:a16="http://schemas.microsoft.com/office/drawing/2014/main" id="{FA978690-FEEB-4565-8458-71013ABD21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b="1">
                <a:latin typeface="Roboto"/>
                <a:ea typeface="Roboto"/>
              </a:rPr>
              <a:t>4.3.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30CB7E-4127-4231-A029-2A9ADCE244D1}"/>
                  </a:ext>
                </a:extLst>
              </p:cNvPr>
              <p:cNvSpPr txBox="1"/>
              <p:nvPr/>
            </p:nvSpPr>
            <p:spPr>
              <a:xfrm>
                <a:off x="547878" y="3640344"/>
                <a:ext cx="8145321" cy="429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𝒎𝒊𝒏</m:t>
                              </m:r>
                            </m:e>
                            <m:lim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b="1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𝐦𝐚𝐱</m:t>
                                  </m:r>
                                </m:e>
                                <m:lim>
                                  <m: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d>
                                <m:dPr>
                                  <m:sepChr m:val=","/>
                                  <m:ctrlPr>
                                    <a:rPr lang="en-US" b="1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e>
                                  <m: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d>
                              <m:r>
                                <a:rPr lang="en-US" b="1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func>
                        </m:e>
                      </m:func>
                      <m:sSub>
                        <m:sSubPr>
                          <m:ctrlPr>
                            <a:rPr lang="en-US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b="1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𝒅𝒂𝒕𝒂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𝒍𝒐𝒈𝑫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b="1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b="1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𝒍𝒐𝒈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b="1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30CB7E-4127-4231-A029-2A9ADCE24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78" y="3640344"/>
                <a:ext cx="8145321" cy="4290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DB1A51-9B6C-4CD3-8CE8-82C3A1762410}"/>
                  </a:ext>
                </a:extLst>
              </p:cNvPr>
              <p:cNvSpPr txBox="1"/>
              <p:nvPr/>
            </p:nvSpPr>
            <p:spPr>
              <a:xfrm>
                <a:off x="747924" y="1151298"/>
                <a:ext cx="7175655" cy="2009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ục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tiêu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maximize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tổng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</a:t>
                </a:r>
                <a:endParaRPr lang="en-US" sz="1200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𝒅𝒂𝒕𝒂</m:t>
                              </m:r>
                            </m:sub>
                          </m:sSub>
                        </m:sub>
                      </m:sSub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𝒍𝒐𝒈𝑫</m:t>
                      </m:r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)]+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𝒛</m:t>
                          </m:r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</m:e>
                          </m:d>
                        </m:sub>
                      </m:sSub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𝒍𝒐𝒈</m:t>
                      </m:r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𝑫</m:t>
                      </m:r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𝑮</m:t>
                      </m:r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𝒛</m:t>
                      </m:r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)))]=</m:t>
                      </m:r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𝑽</m:t>
                      </m:r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𝑮</m:t>
                      </m:r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𝑫</m:t>
                      </m:r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     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Ký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hiệu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tối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ưu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</m:sub>
                      <m:sup>
                        <m: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sz="1400" b="1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𝒂𝒓𝒈𝒎𝒂</m:t>
                    </m:r>
                    <m:sSub>
                      <m:sSubPr>
                        <m:ctrlP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sz="1400" b="1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𝑽</m:t>
                    </m:r>
                    <m:d>
                      <m:dPr>
                        <m:ctrlP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  <m: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</m:d>
                  </m:oMath>
                </a14:m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cho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trước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.</a:t>
                </a:r>
                <a:endParaRPr lang="en-US" sz="1200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Giả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sử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đã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có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, do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mục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tiêu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và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ngược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nhau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, ta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tìm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để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minimize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lúc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này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đã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tối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ưu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ký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hiệu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endParaRPr lang="en-US" sz="1200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1" i="1" smtClean="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𝑮</m:t>
                          </m:r>
                        </m:e>
                        <m:sup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𝒂𝒓𝒈𝒎𝒊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𝑮</m:t>
                          </m:r>
                        </m:sub>
                      </m:sSub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𝑽</m:t>
                      </m:r>
                      <m:d>
                        <m:dPr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𝑮</m:t>
                          </m:r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𝑮</m:t>
                              </m:r>
                            </m:sub>
                            <m:sup>
                              <m:r>
                                <a:rPr lang="en-US" sz="14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200" b="1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DB1A51-9B6C-4CD3-8CE8-82C3A1762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24" y="1151298"/>
                <a:ext cx="7175655" cy="2009140"/>
              </a:xfrm>
              <a:prstGeom prst="rect">
                <a:avLst/>
              </a:prstGeom>
              <a:blipFill>
                <a:blip r:embed="rId3"/>
                <a:stretch>
                  <a:fillRect l="-170" t="-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527C45D-BE40-436D-A368-01A7F0B38723}"/>
              </a:ext>
            </a:extLst>
          </p:cNvPr>
          <p:cNvSpPr txBox="1"/>
          <p:nvPr/>
        </p:nvSpPr>
        <p:spPr>
          <a:xfrm>
            <a:off x="1028340" y="3299097"/>
            <a:ext cx="4621576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Loss function </a:t>
            </a:r>
            <a:r>
              <a:rPr lang="en-US" sz="1600" b="1" err="1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600" b="1">
                <a:solidFill>
                  <a:schemeClr val="accent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GAN</a:t>
            </a:r>
            <a:endParaRPr lang="en-US" b="1">
              <a:solidFill>
                <a:schemeClr val="accent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1030;p48">
            <a:extLst>
              <a:ext uri="{FF2B5EF4-FFF2-40B4-BE49-F238E27FC236}">
                <a16:creationId xmlns:a16="http://schemas.microsoft.com/office/drawing/2014/main" id="{2F0B82AB-8CBC-4ADB-BF4A-738896C2A39D}"/>
              </a:ext>
            </a:extLst>
          </p:cNvPr>
          <p:cNvSpPr/>
          <p:nvPr/>
        </p:nvSpPr>
        <p:spPr>
          <a:xfrm>
            <a:off x="747838" y="3336774"/>
            <a:ext cx="281530" cy="28312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>
              <a:solidFill>
                <a:srgbClr val="6D9EE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675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24D0F-188A-4768-8F77-DB37E7C4FB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9E8746-E020-4C10-9017-02E8340A0EDF}"/>
                  </a:ext>
                </a:extLst>
              </p:cNvPr>
              <p:cNvSpPr txBox="1"/>
              <p:nvPr/>
            </p:nvSpPr>
            <p:spPr>
              <a:xfrm>
                <a:off x="489654" y="1050255"/>
                <a:ext cx="7266542" cy="1540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12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Theo </a:t>
                </a:r>
                <a:r>
                  <a:rPr lang="en-US" sz="12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12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lý</a:t>
                </a:r>
                <a:r>
                  <a:rPr lang="en-US" sz="12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Radon-</a:t>
                </a:r>
                <a:r>
                  <a:rPr lang="en-US" sz="1200" b="1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Nikodym</a:t>
                </a:r>
                <a:r>
                  <a:rPr lang="en-US" sz="12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, ta </a:t>
                </a:r>
                <a:r>
                  <a:rPr lang="en-US" sz="12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có</a:t>
                </a:r>
                <a:r>
                  <a:rPr lang="en-US" sz="12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</a:t>
                </a:r>
                <a:endParaRPr lang="en-US" sz="1100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𝑑𝑥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supHide m:val="on"/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US" sz="1200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𝑑𝑥</m:t>
                      </m:r>
                    </m:oMath>
                  </m:oMathPara>
                </a14:m>
                <a:endParaRPr lang="en-US" sz="1200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9E8746-E020-4C10-9017-02E8340A0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54" y="1050255"/>
                <a:ext cx="7266542" cy="15404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18D7F8-0831-482F-83B0-CF51C001E0CD}"/>
                  </a:ext>
                </a:extLst>
              </p:cNvPr>
              <p:cNvSpPr txBox="1"/>
              <p:nvPr/>
            </p:nvSpPr>
            <p:spPr>
              <a:xfrm>
                <a:off x="1464776" y="4108081"/>
                <a:ext cx="6561141" cy="823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4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4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𝐺</m:t>
                            </m:r>
                            <m:r>
                              <a:rPr lang="en-US" sz="14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</m:d>
                      </m:num>
                      <m:den>
                        <m: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14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⇔−</m:t>
                    </m:r>
                    <m:f>
                      <m:fPr>
                        <m:ctrlP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4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𝑑𝑎𝑡𝑎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14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14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𝑑𝑎𝑡𝑎</m:t>
                            </m:r>
                          </m:sub>
                        </m:sSub>
                      </m:den>
                    </m:f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en-US" sz="14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4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sz="1400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4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bg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bg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bg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𝑑𝑎𝑡𝑎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bg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bg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bg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𝑑𝑎𝑡𝑎</m:t>
                                        </m:r>
                                      </m:sub>
                                    </m:sSub>
                                    <m:r>
                                      <a:rPr lang="en-US" sz="14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bg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bg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bg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𝑔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bg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bg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14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&lt; </m:t>
                    </m:r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(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luôn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đúng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)</a:t>
                </a:r>
                <a:endParaRPr lang="en-US" sz="1200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18D7F8-0831-482F-83B0-CF51C001E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776" y="4108081"/>
                <a:ext cx="6561141" cy="8233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1DCF4B-6BF7-4A0E-A403-3A43072EB9A2}"/>
                  </a:ext>
                </a:extLst>
              </p:cNvPr>
              <p:cNvSpPr txBox="1"/>
              <p:nvPr/>
            </p:nvSpPr>
            <p:spPr>
              <a:xfrm>
                <a:off x="553915" y="2570036"/>
                <a:ext cx="7142539" cy="10447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12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Ta </a:t>
                </a:r>
                <a:r>
                  <a:rPr lang="en-US" sz="12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có</a:t>
                </a:r>
                <a:r>
                  <a:rPr lang="en-US" sz="12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𝑑𝑎𝑡𝑎</m:t>
                            </m:r>
                          </m:sub>
                        </m:sSub>
                        <m:r>
                          <a:rPr lang="en-US" sz="12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sz="12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≠(</m:t>
                    </m:r>
                    <m:r>
                      <a:rPr lang="en-US" sz="12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12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2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12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2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, </a:t>
                </a:r>
                <a:r>
                  <a:rPr lang="en-US" sz="12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để</a:t>
                </a:r>
                <a:r>
                  <a:rPr lang="en-US" sz="12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tìm</a:t>
                </a:r>
                <a:r>
                  <a:rPr lang="en-US" sz="12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maximum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en-US" sz="12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sz="12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2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sz="12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, ta </a:t>
                </a:r>
                <a:r>
                  <a:rPr lang="en-US" sz="12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thực</a:t>
                </a:r>
                <a:r>
                  <a:rPr lang="en-US" sz="12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hiện</a:t>
                </a:r>
                <a:r>
                  <a:rPr lang="en-US" sz="12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như</a:t>
                </a:r>
                <a:r>
                  <a:rPr lang="en-US" sz="12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sau</a:t>
                </a:r>
                <a:r>
                  <a:rPr lang="en-US" sz="12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</a:t>
                </a:r>
                <a:endParaRPr lang="en-US" sz="1100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𝑑𝑉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⟺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𝑑𝑎𝑡𝑎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⟺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𝑑𝑎𝑡𝑎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200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1DCF4B-6BF7-4A0E-A403-3A43072EB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15" y="2570036"/>
                <a:ext cx="7142539" cy="10447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C6BFF1-C805-4E2F-B458-EC0FE562A33D}"/>
                  </a:ext>
                </a:extLst>
              </p:cNvPr>
              <p:cNvSpPr txBox="1"/>
              <p:nvPr/>
            </p:nvSpPr>
            <p:spPr>
              <a:xfrm>
                <a:off x="639319" y="3549269"/>
                <a:ext cx="4621576" cy="6397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C6BFF1-C805-4E2F-B458-EC0FE562A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19" y="3549269"/>
                <a:ext cx="4621576" cy="6397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530;p13">
            <a:extLst>
              <a:ext uri="{FF2B5EF4-FFF2-40B4-BE49-F238E27FC236}">
                <a16:creationId xmlns:a16="http://schemas.microsoft.com/office/drawing/2014/main" id="{A4DBBE75-28CA-4744-B532-00C02FFF19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b="1">
                <a:latin typeface="Roboto"/>
                <a:ea typeface="Roboto"/>
              </a:rPr>
              <a:t>4.3. Loss function</a:t>
            </a:r>
            <a:endParaRPr lang="vi-VN" sz="2400" b="1"/>
          </a:p>
        </p:txBody>
      </p:sp>
    </p:spTree>
    <p:extLst>
      <p:ext uri="{BB962C8B-B14F-4D97-AF65-F5344CB8AC3E}">
        <p14:creationId xmlns:p14="http://schemas.microsoft.com/office/powerpoint/2010/main" val="2948571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4"/>
          <p:cNvSpPr txBox="1">
            <a:spLocks noGrp="1"/>
          </p:cNvSpPr>
          <p:nvPr>
            <p:ph type="title"/>
          </p:nvPr>
        </p:nvSpPr>
        <p:spPr>
          <a:xfrm>
            <a:off x="1017283" y="210849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/>
              <a:t>Team Presentation</a:t>
            </a:r>
          </a:p>
        </p:txBody>
      </p:sp>
      <p:sp>
        <p:nvSpPr>
          <p:cNvPr id="932" name="Google Shape;932;p44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934" name="Google Shape;934;p44"/>
          <p:cNvSpPr txBox="1"/>
          <p:nvPr/>
        </p:nvSpPr>
        <p:spPr>
          <a:xfrm>
            <a:off x="1625031" y="1300497"/>
            <a:ext cx="4350041" cy="2706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1. </a:t>
            </a:r>
            <a:r>
              <a:rPr lang="vi-VN" sz="1800" i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Nguyễn Hoài Nam – 20520075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2. </a:t>
            </a:r>
            <a:r>
              <a:rPr lang="vi-VN" sz="1800" i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Bùi Nguyễn Anh Trung – 20520332</a:t>
            </a:r>
            <a:r>
              <a:rPr lang="en-US" sz="1800" i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endParaRPr lang="vi-VN" sz="1800" i="1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3. </a:t>
            </a:r>
            <a:r>
              <a:rPr lang="vi-VN" sz="1800" i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Đoàn Phương Khanh – 20521443</a:t>
            </a:r>
            <a:r>
              <a:rPr lang="en-US" sz="1800" i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endParaRPr lang="vi-VN" sz="1800" i="1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4. </a:t>
            </a:r>
            <a:r>
              <a:rPr lang="vi-VN" sz="1800" i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Lê Nguyễn Minh Huy – 20521394</a:t>
            </a:r>
            <a:r>
              <a:rPr lang="en-US" sz="1800" i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endParaRPr lang="vi-VN" sz="1800" i="1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5. </a:t>
            </a:r>
            <a:r>
              <a:rPr lang="vi-VN" sz="1800" i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Vũ Thị Phương Linh – 20521541</a:t>
            </a:r>
            <a:r>
              <a:rPr lang="en-US" sz="1800" i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endParaRPr lang="vi-VN" sz="1800" i="1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B327F-A283-44DA-833F-B652221F49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5C4C43-179B-41C5-A67F-0D7C53C61D8A}"/>
                  </a:ext>
                </a:extLst>
              </p:cNvPr>
              <p:cNvSpPr txBox="1"/>
              <p:nvPr/>
            </p:nvSpPr>
            <p:spPr>
              <a:xfrm>
                <a:off x="364969" y="1216631"/>
                <a:ext cx="7436385" cy="2293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Khi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đó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nếu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gọi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mục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tiêu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huấn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luyện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dữ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liệu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giả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(virtual training criterion) </a:t>
                </a:r>
                <a:endParaRPr lang="en-US" sz="1200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200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 indent="4572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𝑙𝑜𝑔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200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𝑙𝑜𝑔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200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5C4C43-179B-41C5-A67F-0D7C53C61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69" y="1216631"/>
                <a:ext cx="7436385" cy="2293320"/>
              </a:xfrm>
              <a:prstGeom prst="rect">
                <a:avLst/>
              </a:prstGeom>
              <a:blipFill>
                <a:blip r:embed="rId2"/>
                <a:stretch>
                  <a:fillRect l="-164" t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5C605D-20A0-4484-8CAE-21971B5F9851}"/>
                  </a:ext>
                </a:extLst>
              </p:cNvPr>
              <p:cNvSpPr txBox="1"/>
              <p:nvPr/>
            </p:nvSpPr>
            <p:spPr>
              <a:xfrm>
                <a:off x="364969" y="3878393"/>
                <a:ext cx="7094522" cy="663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Global minimum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đạt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khi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và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chỉ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khi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. </a:t>
                </a:r>
                <a:endParaRPr lang="en-US" sz="1200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      Khi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đó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𝒎𝒊𝒏𝑪</m:t>
                    </m:r>
                    <m:d>
                      <m:dPr>
                        <m:ctrlP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</m:d>
                    <m:r>
                      <a:rPr lang="en-US" sz="1400" b="1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𝒍𝒐𝒈</m:t>
                    </m:r>
                    <m:d>
                      <m:dPr>
                        <m:ctrlP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e>
                    </m:d>
                  </m:oMath>
                </a14:m>
                <a:endParaRPr lang="en-US" sz="1200" b="1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5C605D-20A0-4484-8CAE-21971B5F9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69" y="3878393"/>
                <a:ext cx="7094522" cy="663323"/>
              </a:xfrm>
              <a:prstGeom prst="rect">
                <a:avLst/>
              </a:prstGeom>
              <a:blipFill>
                <a:blip r:embed="rId3"/>
                <a:stretch>
                  <a:fillRect l="-172" b="-8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530;p13">
            <a:extLst>
              <a:ext uri="{FF2B5EF4-FFF2-40B4-BE49-F238E27FC236}">
                <a16:creationId xmlns:a16="http://schemas.microsoft.com/office/drawing/2014/main" id="{226DC518-F09D-4767-80A4-E6825DEEDC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b="1">
                <a:latin typeface="Roboto"/>
                <a:ea typeface="Roboto"/>
              </a:rPr>
              <a:t>4.3. Loss function</a:t>
            </a:r>
          </a:p>
        </p:txBody>
      </p:sp>
    </p:spTree>
    <p:extLst>
      <p:ext uri="{BB962C8B-B14F-4D97-AF65-F5344CB8AC3E}">
        <p14:creationId xmlns:p14="http://schemas.microsoft.com/office/powerpoint/2010/main" val="759347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F0CB5-56FB-47EC-91FA-78285BFA24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720127-D7DD-4911-B55F-57F41C436611}"/>
                  </a:ext>
                </a:extLst>
              </p:cNvPr>
              <p:cNvSpPr txBox="1"/>
              <p:nvPr/>
            </p:nvSpPr>
            <p:spPr>
              <a:xfrm>
                <a:off x="747925" y="1709788"/>
                <a:ext cx="6480809" cy="241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Với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các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phân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phối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xác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suất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trên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trên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cùng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một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không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gian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xác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xuất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.</a:t>
                </a:r>
                <a:b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</a:b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Độ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đo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b="1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Kullback-Leibler</a:t>
                </a:r>
                <a:r>
                  <a:rPr lang="en-US" sz="1400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divergence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từ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vào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nghĩa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</a:t>
                </a:r>
                <a:endParaRPr lang="en-US" sz="1200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𝑲𝑳</m:t>
                      </m:r>
                      <m:r>
                        <a:rPr lang="en-US" sz="1400" b="1" i="1" smtClean="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400" b="1" i="1" smtClean="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US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∥</m:t>
                      </m:r>
                      <m:r>
                        <a:rPr lang="en-US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𝒒</m:t>
                      </m:r>
                      <m:r>
                        <a:rPr lang="en-US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sub>
                        <m:sup/>
                        <m:e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𝒍𝒐𝒈</m:t>
                          </m:r>
                          <m:d>
                            <m:dPr>
                              <m:ctrlPr>
                                <a:rPr lang="en-US" sz="14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𝒑</m:t>
                                  </m:r>
                                  <m:r>
                                    <a:rPr lang="en-US" sz="14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14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  <m:r>
                                    <a:rPr lang="en-US" sz="14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14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  <m:r>
                                    <a:rPr lang="en-US" sz="14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14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  <m:r>
                                    <a:rPr lang="en-US" sz="1400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1200" b="1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Độ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đo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Jensen-Shannon divergence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xác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</a:t>
                </a:r>
                <a:endParaRPr lang="en-US" sz="1200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𝑱𝑺𝑫</m:t>
                      </m:r>
                      <m:r>
                        <a:rPr lang="en-US" sz="1400" b="1" i="1" smtClean="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400" b="1" i="1" smtClean="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US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∥</m:t>
                      </m:r>
                      <m:r>
                        <a:rPr lang="en-US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𝒒</m:t>
                      </m:r>
                      <m:r>
                        <a:rPr lang="en-US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𝑲𝑳</m:t>
                      </m:r>
                      <m:r>
                        <a:rPr lang="en-US" sz="1400" b="1" i="1" smtClean="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400" b="1" i="1" smtClean="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US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∥</m:t>
                      </m:r>
                      <m:r>
                        <a:rPr lang="en-US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r>
                        <a:rPr lang="en-US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4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14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𝑲𝑳</m:t>
                      </m:r>
                      <m:r>
                        <a:rPr lang="en-US" sz="1400" b="1" i="1" smtClean="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400" b="1" i="1" smtClean="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𝒒</m:t>
                      </m:r>
                      <m:r>
                        <a:rPr lang="en-US" sz="12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∥</m:t>
                      </m:r>
                      <m:r>
                        <a:rPr lang="en-US" sz="12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r>
                        <a:rPr lang="en-US" sz="12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Đây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độ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đo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không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âm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nên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𝑱𝑺𝑫</m:t>
                    </m:r>
                    <m:r>
                      <a:rPr lang="en-US" sz="1400" b="1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400" b="1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∥</m:t>
                    </m:r>
                    <m:r>
                      <a:rPr lang="en-US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sz="1400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.</a:t>
                </a:r>
                <a:endParaRPr lang="en-US" sz="1200" b="1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720127-D7DD-4911-B55F-57F41C436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25" y="1709788"/>
                <a:ext cx="6480809" cy="2417328"/>
              </a:xfrm>
              <a:prstGeom prst="rect">
                <a:avLst/>
              </a:prstGeom>
              <a:blipFill>
                <a:blip r:embed="rId2"/>
                <a:stretch>
                  <a:fillRect l="-188" t="-252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530;p13">
            <a:extLst>
              <a:ext uri="{FF2B5EF4-FFF2-40B4-BE49-F238E27FC236}">
                <a16:creationId xmlns:a16="http://schemas.microsoft.com/office/drawing/2014/main" id="{EF93129D-01EB-49B8-BB14-210BD1711E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b="1">
                <a:latin typeface="Roboto"/>
                <a:ea typeface="Roboto"/>
              </a:rPr>
              <a:t>4.4. Global minimum</a:t>
            </a:r>
          </a:p>
        </p:txBody>
      </p:sp>
    </p:spTree>
    <p:extLst>
      <p:ext uri="{BB962C8B-B14F-4D97-AF65-F5344CB8AC3E}">
        <p14:creationId xmlns:p14="http://schemas.microsoft.com/office/powerpoint/2010/main" val="481897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2EC1C-3507-4501-BD29-EAF896E416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24C5BE-68C8-458E-B9EA-22D8871CF985}"/>
                  </a:ext>
                </a:extLst>
              </p:cNvPr>
              <p:cNvSpPr txBox="1"/>
              <p:nvPr/>
            </p:nvSpPr>
            <p:spPr>
              <a:xfrm>
                <a:off x="-443431" y="1290098"/>
                <a:ext cx="6855247" cy="715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14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24C5BE-68C8-458E-B9EA-22D8871CF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3431" y="1290098"/>
                <a:ext cx="6855247" cy="715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A45DFC-0C3D-4E85-9D70-8C31450B4A55}"/>
                  </a:ext>
                </a:extLst>
              </p:cNvPr>
              <p:cNvSpPr txBox="1"/>
              <p:nvPr/>
            </p:nvSpPr>
            <p:spPr>
              <a:xfrm>
                <a:off x="112653" y="2148835"/>
                <a:ext cx="7436045" cy="6687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endChr m:val=""/>
                                              <m:ctrlPr>
                                                <a:rPr lang="en-US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den>
                          </m:f>
                        </m:e>
                      </m:d>
                      <m:r>
                        <a:rPr lang="en-US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US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A45DFC-0C3D-4E85-9D70-8C31450B4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53" y="2148835"/>
                <a:ext cx="7436045" cy="668709"/>
              </a:xfrm>
              <a:prstGeom prst="rect">
                <a:avLst/>
              </a:prstGeom>
              <a:blipFill>
                <a:blip r:embed="rId3"/>
                <a:stretch>
                  <a:fillRect t="-61818" r="-3033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60B3C7-5519-46FB-8DE4-92D460ADD7CA}"/>
                  </a:ext>
                </a:extLst>
              </p:cNvPr>
              <p:cNvSpPr txBox="1"/>
              <p:nvPr/>
            </p:nvSpPr>
            <p:spPr>
              <a:xfrm>
                <a:off x="-358047" y="3049308"/>
                <a:ext cx="4841912" cy="32528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𝐽𝑆𝐷</m:t>
                      </m:r>
                      <m:r>
                        <a:rPr lang="en-US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lang="en-US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≥−</m:t>
                      </m:r>
                      <m:r>
                        <a:rPr 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60B3C7-5519-46FB-8DE4-92D460ADD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8047" y="3049308"/>
                <a:ext cx="4841912" cy="325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168456-DAAF-406F-9E16-8E9D73105630}"/>
                  </a:ext>
                </a:extLst>
              </p:cNvPr>
              <p:cNvSpPr txBox="1"/>
              <p:nvPr/>
            </p:nvSpPr>
            <p:spPr>
              <a:xfrm>
                <a:off x="231171" y="3665721"/>
                <a:ext cx="4841912" cy="663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Dấu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"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400">
                        <a:solidFill>
                          <a:schemeClr val="bg2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rPr>
                      <m:t>"</m:t>
                    </m:r>
                  </m:oMath>
                </a14:m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xảy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ra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khi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và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chỉ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khi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sz="1400" b="1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𝒈</m:t>
                        </m:r>
                      </m:sub>
                    </m:sSub>
                    <m:d>
                      <m:dPr>
                        <m:ctrlP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. </a:t>
                </a:r>
                <a:endParaRPr lang="en-US" sz="1200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     Khi </a:t>
                </a:r>
                <a:r>
                  <a:rPr lang="en-US" sz="14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đó</a:t>
                </a:r>
                <a:r>
                  <a:rPr lang="en-US" sz="14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400" b="1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𝒎𝒊</m:t>
                    </m:r>
                    <m:sSub>
                      <m:sSubPr>
                        <m:ctrlP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</m:sub>
                    </m:sSub>
                    <m:r>
                      <a:rPr lang="en-US" sz="1400" b="1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𝑪</m:t>
                    </m:r>
                    <m:d>
                      <m:dPr>
                        <m:ctrlP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</m:d>
                    <m:r>
                      <a:rPr lang="en-US" sz="1400" b="1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1400" b="1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𝒍𝒐𝒈</m:t>
                    </m:r>
                    <m:d>
                      <m:dPr>
                        <m:ctrlP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e>
                    </m:d>
                  </m:oMath>
                </a14:m>
                <a:endParaRPr lang="en-US" sz="1200" b="1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168456-DAAF-406F-9E16-8E9D73105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71" y="3665721"/>
                <a:ext cx="4841912" cy="663323"/>
              </a:xfrm>
              <a:prstGeom prst="rect">
                <a:avLst/>
              </a:prstGeom>
              <a:blipFill>
                <a:blip r:embed="rId5"/>
                <a:stretch>
                  <a:fillRect l="-252" b="-9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530;p13">
            <a:extLst>
              <a:ext uri="{FF2B5EF4-FFF2-40B4-BE49-F238E27FC236}">
                <a16:creationId xmlns:a16="http://schemas.microsoft.com/office/drawing/2014/main" id="{AED919BE-C701-4466-AF18-1476C7F6BA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b="1">
                <a:latin typeface="Roboto"/>
                <a:ea typeface="Roboto"/>
              </a:rPr>
              <a:t>4.4. Global minimum</a:t>
            </a:r>
            <a:endParaRPr lang="vi-VN" sz="2400" b="1"/>
          </a:p>
        </p:txBody>
      </p:sp>
    </p:spTree>
    <p:extLst>
      <p:ext uri="{BB962C8B-B14F-4D97-AF65-F5344CB8AC3E}">
        <p14:creationId xmlns:p14="http://schemas.microsoft.com/office/powerpoint/2010/main" val="1669715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latin typeface="Roboto"/>
                <a:ea typeface="Roboto"/>
              </a:rPr>
              <a:t>4.5. </a:t>
            </a:r>
            <a:r>
              <a:rPr lang="en-US" sz="2400" b="1" err="1">
                <a:latin typeface="Roboto"/>
                <a:ea typeface="Roboto"/>
              </a:rPr>
              <a:t>Thuật</a:t>
            </a:r>
            <a:r>
              <a:rPr lang="en-US" sz="2400" b="1">
                <a:latin typeface="Roboto"/>
                <a:ea typeface="Roboto"/>
              </a:rPr>
              <a:t> </a:t>
            </a:r>
            <a:r>
              <a:rPr lang="en-US" sz="2400" b="1" err="1">
                <a:latin typeface="Roboto"/>
                <a:ea typeface="Roboto"/>
              </a:rPr>
              <a:t>toán</a:t>
            </a:r>
            <a:r>
              <a:rPr lang="en-US" sz="2400" b="1">
                <a:latin typeface="Roboto"/>
                <a:ea typeface="Roboto"/>
              </a:rPr>
              <a:t> </a:t>
            </a:r>
            <a:r>
              <a:rPr lang="en-US" sz="2400" b="1" err="1">
                <a:latin typeface="Roboto"/>
                <a:ea typeface="Roboto"/>
              </a:rPr>
              <a:t>của</a:t>
            </a:r>
            <a:r>
              <a:rPr lang="en-US" sz="2400" b="1">
                <a:latin typeface="Roboto"/>
                <a:ea typeface="Roboto"/>
              </a:rPr>
              <a:t> GAN</a:t>
            </a:r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Hình ảnh 3" descr="Ảnh có chứa văn bản&#10;&#10;Mô tả được tự động tạo">
            <a:extLst>
              <a:ext uri="{FF2B5EF4-FFF2-40B4-BE49-F238E27FC236}">
                <a16:creationId xmlns:a16="http://schemas.microsoft.com/office/drawing/2014/main" id="{3A87DC0D-C791-436E-B18F-3876D5B6A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1287033"/>
            <a:ext cx="6804660" cy="307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62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latin typeface="Roboto"/>
                <a:ea typeface="Roboto"/>
              </a:rPr>
              <a:t>4.6. </a:t>
            </a:r>
            <a:r>
              <a:rPr lang="en-US" sz="2400" b="1" err="1">
                <a:latin typeface="Roboto"/>
                <a:ea typeface="Roboto"/>
              </a:rPr>
              <a:t>Mệnh</a:t>
            </a:r>
            <a:r>
              <a:rPr lang="en-US" sz="2400" b="1">
                <a:latin typeface="Roboto"/>
                <a:ea typeface="Roboto"/>
              </a:rPr>
              <a:t> </a:t>
            </a:r>
            <a:r>
              <a:rPr lang="en-US" sz="2400" b="1" err="1">
                <a:latin typeface="Roboto"/>
                <a:ea typeface="Roboto"/>
              </a:rPr>
              <a:t>đề</a:t>
            </a:r>
            <a:r>
              <a:rPr lang="en-US" sz="2400" b="1">
                <a:latin typeface="Roboto"/>
                <a:ea typeface="Roboto"/>
              </a:rPr>
              <a:t> </a:t>
            </a:r>
            <a:r>
              <a:rPr lang="en-US" sz="2400" b="1" err="1">
                <a:latin typeface="Roboto"/>
                <a:ea typeface="Roboto"/>
              </a:rPr>
              <a:t>về</a:t>
            </a:r>
            <a:r>
              <a:rPr lang="en-US" sz="2400" b="1">
                <a:latin typeface="Roboto"/>
                <a:ea typeface="Roboto"/>
              </a:rPr>
              <a:t> </a:t>
            </a:r>
            <a:r>
              <a:rPr lang="en-US" sz="2400" b="1" err="1">
                <a:latin typeface="Roboto"/>
                <a:ea typeface="Roboto"/>
              </a:rPr>
              <a:t>sự</a:t>
            </a:r>
            <a:r>
              <a:rPr lang="en-US" sz="2400" b="1">
                <a:latin typeface="Roboto"/>
                <a:ea typeface="Roboto"/>
              </a:rPr>
              <a:t> </a:t>
            </a:r>
            <a:r>
              <a:rPr lang="en-US" sz="2400" b="1" err="1">
                <a:latin typeface="Roboto"/>
                <a:ea typeface="Roboto"/>
              </a:rPr>
              <a:t>hội</a:t>
            </a:r>
            <a:r>
              <a:rPr lang="en-US" sz="2400" b="1">
                <a:latin typeface="Roboto"/>
                <a:ea typeface="Roboto"/>
              </a:rPr>
              <a:t> </a:t>
            </a:r>
            <a:r>
              <a:rPr lang="en-US" sz="2400" b="1" err="1">
                <a:latin typeface="Roboto"/>
                <a:ea typeface="Roboto"/>
              </a:rPr>
              <a:t>tụ</a:t>
            </a:r>
            <a:r>
              <a:rPr lang="en-US" sz="2400" b="1">
                <a:latin typeface="Roboto"/>
                <a:ea typeface="Roboto"/>
              </a:rPr>
              <a:t> </a:t>
            </a:r>
            <a:r>
              <a:rPr lang="en-US" sz="2400" b="1" err="1">
                <a:latin typeface="Roboto"/>
                <a:ea typeface="Roboto"/>
              </a:rPr>
              <a:t>trong</a:t>
            </a:r>
            <a:r>
              <a:rPr lang="en-US" sz="2400" b="1">
                <a:latin typeface="Roboto"/>
                <a:ea typeface="Roboto"/>
              </a:rPr>
              <a:t> GAN</a:t>
            </a:r>
            <a:endParaRPr sz="2400" b="1" err="1">
              <a:latin typeface="Roboto"/>
              <a:ea typeface="Roboto"/>
            </a:endParaRPr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3" name="Nhóm 2">
            <a:extLst>
              <a:ext uri="{FF2B5EF4-FFF2-40B4-BE49-F238E27FC236}">
                <a16:creationId xmlns:a16="http://schemas.microsoft.com/office/drawing/2014/main" id="{D7918775-E83B-4FB9-A5A9-43340A784FDE}"/>
              </a:ext>
            </a:extLst>
          </p:cNvPr>
          <p:cNvGrpSpPr/>
          <p:nvPr/>
        </p:nvGrpSpPr>
        <p:grpSpPr>
          <a:xfrm>
            <a:off x="927697" y="1683236"/>
            <a:ext cx="6203028" cy="1727552"/>
            <a:chOff x="721957" y="1544654"/>
            <a:chExt cx="6203028" cy="1150289"/>
          </a:xfrm>
        </p:grpSpPr>
        <p:grpSp>
          <p:nvGrpSpPr>
            <p:cNvPr id="12" name="Nhóm 11">
              <a:extLst>
                <a:ext uri="{FF2B5EF4-FFF2-40B4-BE49-F238E27FC236}">
                  <a16:creationId xmlns:a16="http://schemas.microsoft.com/office/drawing/2014/main" id="{A058710B-408A-40F2-A319-639C6384E564}"/>
                </a:ext>
              </a:extLst>
            </p:cNvPr>
            <p:cNvGrpSpPr/>
            <p:nvPr/>
          </p:nvGrpSpPr>
          <p:grpSpPr>
            <a:xfrm>
              <a:off x="916349" y="1544654"/>
              <a:ext cx="6008636" cy="1150289"/>
              <a:chOff x="923969" y="1521794"/>
              <a:chExt cx="6008636" cy="1150289"/>
            </a:xfrm>
          </p:grpSpPr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9FB33A5B-D70C-4537-ABA0-E4FEBB773E59}"/>
                  </a:ext>
                </a:extLst>
              </p:cNvPr>
              <p:cNvSpPr txBox="1"/>
              <p:nvPr/>
            </p:nvSpPr>
            <p:spPr>
              <a:xfrm>
                <a:off x="923969" y="1521794"/>
                <a:ext cx="6008636" cy="34838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/>
                <a:r>
                  <a:rPr lang="vi-VN">
                    <a:solidFill>
                      <a:schemeClr val="bg2"/>
                    </a:solidFill>
                    <a:latin typeface="Roboto"/>
                    <a:ea typeface="Roboto" panose="02000000000000000000" pitchFamily="2" charset="0"/>
                  </a:rPr>
                  <a:t>Nếu </a:t>
                </a:r>
                <a:r>
                  <a:rPr lang="vi-VN" i="1">
                    <a:solidFill>
                      <a:schemeClr val="bg2"/>
                    </a:solidFill>
                    <a:latin typeface="Roboto"/>
                    <a:ea typeface="Roboto" panose="02000000000000000000" pitchFamily="2" charset="0"/>
                  </a:rPr>
                  <a:t>G</a:t>
                </a:r>
                <a:r>
                  <a:rPr lang="vi-VN">
                    <a:solidFill>
                      <a:schemeClr val="bg2"/>
                    </a:solidFill>
                    <a:latin typeface="Roboto"/>
                    <a:ea typeface="Roboto" panose="02000000000000000000" pitchFamily="2" charset="0"/>
                  </a:rPr>
                  <a:t> và </a:t>
                </a:r>
                <a:r>
                  <a:rPr lang="vi-VN" i="1">
                    <a:solidFill>
                      <a:schemeClr val="bg2"/>
                    </a:solidFill>
                    <a:latin typeface="Roboto"/>
                    <a:ea typeface="Roboto" panose="02000000000000000000" pitchFamily="2" charset="0"/>
                  </a:rPr>
                  <a:t>D</a:t>
                </a:r>
                <a:r>
                  <a:rPr lang="vi-VN">
                    <a:solidFill>
                      <a:schemeClr val="bg2"/>
                    </a:solidFill>
                    <a:latin typeface="Roboto"/>
                    <a:ea typeface="Roboto" panose="02000000000000000000" pitchFamily="2" charset="0"/>
                  </a:rPr>
                  <a:t> đủ khả năng, và ở mỗi bước của thuật toán trên, Discriminator được tối ưu với </a:t>
                </a:r>
                <a:r>
                  <a:rPr lang="vi-VN" i="1">
                    <a:solidFill>
                      <a:schemeClr val="bg2"/>
                    </a:solidFill>
                    <a:latin typeface="Roboto"/>
                    <a:ea typeface="Roboto" panose="02000000000000000000" pitchFamily="2" charset="0"/>
                  </a:rPr>
                  <a:t>G</a:t>
                </a:r>
                <a:r>
                  <a:rPr lang="vi-VN">
                    <a:solidFill>
                      <a:schemeClr val="bg2"/>
                    </a:solidFill>
                    <a:latin typeface="Roboto"/>
                    <a:ea typeface="Roboto" panose="02000000000000000000" pitchFamily="2" charset="0"/>
                  </a:rPr>
                  <a:t> cho trước, và </a:t>
                </a:r>
                <a:r>
                  <a:rPr lang="vi-VN" i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</a:t>
                </a:r>
                <a:r>
                  <a:rPr lang="vi-VN" i="1" baseline="-2500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g </a:t>
                </a:r>
                <a:r>
                  <a:rPr lang="vi-VN">
                    <a:solidFill>
                      <a:schemeClr val="bg2"/>
                    </a:solidFill>
                    <a:latin typeface="Roboto"/>
                    <a:ea typeface="Roboto" panose="02000000000000000000" pitchFamily="2" charset="0"/>
                  </a:rPr>
                  <a:t> được cập nhật để cải tiến</a:t>
                </a:r>
              </a:p>
            </p:txBody>
          </p:sp>
          <p:grpSp>
            <p:nvGrpSpPr>
              <p:cNvPr id="11" name="Nhóm 10">
                <a:extLst>
                  <a:ext uri="{FF2B5EF4-FFF2-40B4-BE49-F238E27FC236}">
                    <a16:creationId xmlns:a16="http://schemas.microsoft.com/office/drawing/2014/main" id="{9CB42492-2C63-44FB-95F7-EBD250A8EFB6}"/>
                  </a:ext>
                </a:extLst>
              </p:cNvPr>
              <p:cNvGrpSpPr/>
              <p:nvPr/>
            </p:nvGrpSpPr>
            <p:grpSpPr>
              <a:xfrm>
                <a:off x="2333359" y="2367283"/>
                <a:ext cx="2040429" cy="304800"/>
                <a:chOff x="2333359" y="2367283"/>
                <a:chExt cx="2040429" cy="304800"/>
              </a:xfrm>
            </p:grpSpPr>
            <p:sp>
              <p:nvSpPr>
                <p:cNvPr id="9" name="Hình chữ nhật 8">
                  <a:extLst>
                    <a:ext uri="{FF2B5EF4-FFF2-40B4-BE49-F238E27FC236}">
                      <a16:creationId xmlns:a16="http://schemas.microsoft.com/office/drawing/2014/main" id="{502C49ED-D2B8-4F46-A247-C281496DB0B4}"/>
                    </a:ext>
                  </a:extLst>
                </p:cNvPr>
                <p:cNvSpPr/>
                <p:nvPr/>
              </p:nvSpPr>
              <p:spPr>
                <a:xfrm>
                  <a:off x="2333359" y="2367283"/>
                  <a:ext cx="1859280" cy="3048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latin typeface="Roboto" panose="02000000000000000000" pitchFamily="2" charset="0"/>
                  </a:endParaRPr>
                </a:p>
              </p:txBody>
            </p:sp>
            <p:sp>
              <p:nvSpPr>
                <p:cNvPr id="10" name="Hộp Văn bản 9">
                  <a:extLst>
                    <a:ext uri="{FF2B5EF4-FFF2-40B4-BE49-F238E27FC236}">
                      <a16:creationId xmlns:a16="http://schemas.microsoft.com/office/drawing/2014/main" id="{B7C78795-3B3C-4536-BB66-16342CE34BC7}"/>
                    </a:ext>
                  </a:extLst>
                </p:cNvPr>
                <p:cNvSpPr txBox="1"/>
                <p:nvPr/>
              </p:nvSpPr>
              <p:spPr>
                <a:xfrm>
                  <a:off x="2377348" y="2417216"/>
                  <a:ext cx="1996440" cy="20493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just"/>
                  <a:r>
                    <a:rPr lang="vi-VN">
                      <a:latin typeface="Roboto"/>
                      <a:ea typeface="Roboto" panose="02000000000000000000" pitchFamily="2" charset="0"/>
                    </a:rPr>
                    <a:t>Khi đó </a:t>
                  </a:r>
                  <a:r>
                    <a:rPr lang="vi-VN" b="1" i="1">
                      <a:latin typeface="Roboto"/>
                      <a:ea typeface="Roboto" panose="02000000000000000000" pitchFamily="2" charset="0"/>
                    </a:rPr>
                    <a:t>p</a:t>
                  </a:r>
                  <a:r>
                    <a:rPr lang="vi-VN" b="1" i="1" baseline="-25000">
                      <a:latin typeface="Roboto"/>
                      <a:ea typeface="Roboto" panose="02000000000000000000" pitchFamily="2" charset="0"/>
                    </a:rPr>
                    <a:t>g</a:t>
                  </a:r>
                  <a:r>
                    <a:rPr lang="vi-VN" b="1">
                      <a:latin typeface="Roboto"/>
                      <a:ea typeface="Roboto" panose="02000000000000000000" pitchFamily="2" charset="0"/>
                    </a:rPr>
                    <a:t>           </a:t>
                  </a:r>
                  <a:r>
                    <a:rPr lang="vi-VN" b="1" i="1">
                      <a:latin typeface="Roboto"/>
                      <a:ea typeface="Roboto"/>
                    </a:rPr>
                    <a:t>p</a:t>
                  </a:r>
                  <a:r>
                    <a:rPr lang="vi-VN" b="1" i="1" baseline="-25000">
                      <a:latin typeface="Roboto"/>
                      <a:ea typeface="Roboto"/>
                    </a:rPr>
                    <a:t>data</a:t>
                  </a:r>
                  <a:r>
                    <a:rPr lang="vi-VN" b="1">
                      <a:latin typeface="Roboto"/>
                      <a:ea typeface="Roboto" panose="02000000000000000000" pitchFamily="2" charset="0"/>
                    </a:rPr>
                    <a:t> </a:t>
                  </a:r>
                  <a:r>
                    <a:rPr lang="vi-VN">
                      <a:latin typeface="Roboto"/>
                      <a:ea typeface="Roboto" panose="02000000000000000000" pitchFamily="2" charset="0"/>
                    </a:rPr>
                    <a:t> </a:t>
                  </a:r>
                  <a:r>
                    <a:rPr lang="vi-VN" baseline="-25000">
                      <a:latin typeface="Roboto"/>
                      <a:ea typeface="Roboto" panose="02000000000000000000" pitchFamily="2" charset="0"/>
                    </a:rPr>
                    <a:t> </a:t>
                  </a:r>
                </a:p>
              </p:txBody>
            </p:sp>
            <p:cxnSp>
              <p:nvCxnSpPr>
                <p:cNvPr id="8" name="Đường kết nối Mũi tên Thẳng 7">
                  <a:extLst>
                    <a:ext uri="{FF2B5EF4-FFF2-40B4-BE49-F238E27FC236}">
                      <a16:creationId xmlns:a16="http://schemas.microsoft.com/office/drawing/2014/main" id="{6755D6B9-A49F-40DF-8A99-7AF35DF2C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62999" y="2519682"/>
                  <a:ext cx="276361" cy="1157"/>
                </a:xfrm>
                <a:prstGeom prst="straightConnector1">
                  <a:avLst/>
                </a:prstGeom>
                <a:ln>
                  <a:solidFill>
                    <a:schemeClr val="accent4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97D7A13-B97E-439A-867D-714808C32EB9}"/>
                    </a:ext>
                  </a:extLst>
                </p:cNvPr>
                <p:cNvSpPr txBox="1"/>
                <p:nvPr/>
              </p:nvSpPr>
              <p:spPr>
                <a:xfrm>
                  <a:off x="721957" y="1971492"/>
                  <a:ext cx="5467396" cy="2761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𝒅𝒂𝒕𝒂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  <m:sSubSup>
                              <m:sSubSupPr>
                                <m:ctrlPr>
                                  <a:rPr lang="en-US" b="1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sub>
                              <m:sup>
                                <m:r>
                                  <a:rPr lang="en-US" b="1" i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b="1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  <m:r>
                          <a:rPr lang="en-US" b="1" i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b="1" i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  <m:d>
                              <m:dPr>
                                <m:ctrlPr>
                                  <a:rPr lang="en-US" b="1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b="1" i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b="1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sub>
                                  <m:sup>
                                    <m:r>
                                      <a:rPr lang="en-US" b="1" i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b="1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  <m:d>
                                      <m:dPr>
                                        <m:ctrlPr>
                                          <a:rPr lang="en-US" b="1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</m:oMath>
                    </m:oMathPara>
                  </a14:m>
                  <a:endParaRPr lang="en-US" b="1"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97D7A13-B97E-439A-867D-714808C32E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57" y="1971492"/>
                  <a:ext cx="5467396" cy="27614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Google Shape;992;p47">
            <a:extLst>
              <a:ext uri="{FF2B5EF4-FFF2-40B4-BE49-F238E27FC236}">
                <a16:creationId xmlns:a16="http://schemas.microsoft.com/office/drawing/2014/main" id="{12AB34CA-89C0-4F7E-BAFD-69FA31D3AD47}"/>
              </a:ext>
            </a:extLst>
          </p:cNvPr>
          <p:cNvSpPr/>
          <p:nvPr/>
        </p:nvSpPr>
        <p:spPr>
          <a:xfrm>
            <a:off x="339405" y="1646979"/>
            <a:ext cx="588292" cy="46701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761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latin typeface="Roboto"/>
                <a:ea typeface="Roboto"/>
              </a:rPr>
              <a:t>4.7. </a:t>
            </a:r>
            <a:r>
              <a:rPr lang="en-US" sz="2400" b="1" err="1">
                <a:latin typeface="Roboto"/>
                <a:ea typeface="Roboto"/>
              </a:rPr>
              <a:t>Một</a:t>
            </a:r>
            <a:r>
              <a:rPr lang="en-US" sz="2400" b="1">
                <a:latin typeface="Roboto"/>
                <a:ea typeface="Roboto"/>
              </a:rPr>
              <a:t> </a:t>
            </a:r>
            <a:r>
              <a:rPr lang="en-US" sz="2400" b="1" err="1">
                <a:latin typeface="Roboto"/>
                <a:ea typeface="Roboto"/>
              </a:rPr>
              <a:t>số</a:t>
            </a:r>
            <a:r>
              <a:rPr lang="en-US" sz="2400" b="1">
                <a:latin typeface="Roboto"/>
                <a:ea typeface="Roboto"/>
              </a:rPr>
              <a:t> </a:t>
            </a:r>
            <a:r>
              <a:rPr lang="en-US" sz="2400" b="1" err="1">
                <a:latin typeface="Roboto"/>
                <a:ea typeface="Roboto"/>
              </a:rPr>
              <a:t>vấn</a:t>
            </a:r>
            <a:r>
              <a:rPr lang="en-US" sz="2400" b="1">
                <a:latin typeface="Roboto"/>
                <a:ea typeface="Roboto"/>
              </a:rPr>
              <a:t> </a:t>
            </a:r>
            <a:r>
              <a:rPr lang="en-US" sz="2400" b="1" err="1">
                <a:latin typeface="Roboto"/>
                <a:ea typeface="Roboto"/>
              </a:rPr>
              <a:t>đề</a:t>
            </a:r>
            <a:r>
              <a:rPr lang="en-US" sz="2400" b="1">
                <a:latin typeface="Roboto"/>
                <a:ea typeface="Roboto"/>
              </a:rPr>
              <a:t> </a:t>
            </a:r>
            <a:r>
              <a:rPr lang="en-US" sz="2400" b="1" err="1">
                <a:latin typeface="Roboto"/>
                <a:ea typeface="Roboto"/>
              </a:rPr>
              <a:t>của</a:t>
            </a:r>
            <a:r>
              <a:rPr lang="en-US" sz="2400" b="1">
                <a:latin typeface="Roboto"/>
                <a:ea typeface="Roboto"/>
              </a:rPr>
              <a:t> GAN</a:t>
            </a:r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Google Shape;530;p13">
            <a:extLst>
              <a:ext uri="{FF2B5EF4-FFF2-40B4-BE49-F238E27FC236}">
                <a16:creationId xmlns:a16="http://schemas.microsoft.com/office/drawing/2014/main" id="{54D5592E-6623-46FA-9718-E648D85012A7}"/>
              </a:ext>
            </a:extLst>
          </p:cNvPr>
          <p:cNvSpPr txBox="1">
            <a:spLocks/>
          </p:cNvSpPr>
          <p:nvPr/>
        </p:nvSpPr>
        <p:spPr>
          <a:xfrm>
            <a:off x="717445" y="720325"/>
            <a:ext cx="689334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vi-VN" sz="1600" b="1">
                <a:latin typeface="Roboto"/>
                <a:ea typeface="Roboto"/>
              </a:rPr>
              <a:t>4.7.1. Failure to Converge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5EE12996-7F55-43AB-8904-D8863AE25340}"/>
              </a:ext>
            </a:extLst>
          </p:cNvPr>
          <p:cNvSpPr txBox="1"/>
          <p:nvPr/>
        </p:nvSpPr>
        <p:spPr>
          <a:xfrm>
            <a:off x="746760" y="1565910"/>
            <a:ext cx="65227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Công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việc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chính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của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GAN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chính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là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đi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tối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 ưu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cả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hai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module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G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và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D, đây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là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bài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toán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tối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ưu hai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biến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 nên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rất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khó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để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đạt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được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hội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tụ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toàn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cục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.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03693AB0-A183-480D-9A6C-6A4B6FCA3081}"/>
              </a:ext>
            </a:extLst>
          </p:cNvPr>
          <p:cNvSpPr txBox="1"/>
          <p:nvPr/>
        </p:nvSpPr>
        <p:spPr>
          <a:xfrm>
            <a:off x="746759" y="2045970"/>
            <a:ext cx="6522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Nếu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vi-VN" b="1" i="1">
                <a:solidFill>
                  <a:schemeClr val="accent1"/>
                </a:solidFill>
                <a:latin typeface="Roboto"/>
                <a:ea typeface="Roboto"/>
              </a:rPr>
              <a:t>min </a:t>
            </a:r>
            <a:r>
              <a:rPr lang="vi-VN" b="1" i="1" err="1">
                <a:solidFill>
                  <a:schemeClr val="accent1"/>
                </a:solidFill>
                <a:latin typeface="Roboto"/>
                <a:ea typeface="Roboto"/>
              </a:rPr>
              <a:t>xy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và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vi-VN" b="1" i="1" err="1">
                <a:solidFill>
                  <a:schemeClr val="accent1"/>
                </a:solidFill>
                <a:latin typeface="Roboto"/>
                <a:ea typeface="Roboto"/>
              </a:rPr>
              <a:t>max</a:t>
            </a:r>
            <a:r>
              <a:rPr lang="vi-VN" b="1" i="1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vi-VN" b="1" i="1" err="1">
                <a:solidFill>
                  <a:schemeClr val="accent1"/>
                </a:solidFill>
                <a:latin typeface="Roboto"/>
                <a:ea typeface="Roboto"/>
              </a:rPr>
              <a:t>xy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 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thì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điểm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cân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bằng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sẽ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là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 (0, 0) như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hình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 bên </a:t>
            </a:r>
            <a:r>
              <a:rPr lang="vi-VN" err="1">
                <a:solidFill>
                  <a:schemeClr val="accent1"/>
                </a:solidFill>
                <a:latin typeface="Roboto"/>
                <a:ea typeface="Roboto"/>
              </a:rPr>
              <a:t>dưới</a:t>
            </a:r>
            <a:r>
              <a:rPr lang="vi-VN">
                <a:solidFill>
                  <a:schemeClr val="accent1"/>
                </a:solidFill>
                <a:latin typeface="Roboto"/>
                <a:ea typeface="Roboto"/>
              </a:rPr>
              <a:t>: 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ACF5F1F5-ED3F-4B2C-BAFB-A2F158A51CD7}"/>
              </a:ext>
            </a:extLst>
          </p:cNvPr>
          <p:cNvSpPr txBox="1"/>
          <p:nvPr/>
        </p:nvSpPr>
        <p:spPr>
          <a:xfrm>
            <a:off x="1278255" y="2226945"/>
            <a:ext cx="25908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1100" i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864E1EF9-45CD-4EF4-8289-6394791791D4}"/>
              </a:ext>
            </a:extLst>
          </p:cNvPr>
          <p:cNvSpPr txBox="1"/>
          <p:nvPr/>
        </p:nvSpPr>
        <p:spPr>
          <a:xfrm>
            <a:off x="2177414" y="2226944"/>
            <a:ext cx="25908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1100" i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</a:t>
            </a:r>
          </a:p>
        </p:txBody>
      </p:sp>
      <p:pic>
        <p:nvPicPr>
          <p:cNvPr id="6" name="Hình ảnh 14">
            <a:extLst>
              <a:ext uri="{FF2B5EF4-FFF2-40B4-BE49-F238E27FC236}">
                <a16:creationId xmlns:a16="http://schemas.microsoft.com/office/drawing/2014/main" id="{FE77A678-4DF8-4B8E-B223-9EED34CE7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60" y="2534472"/>
            <a:ext cx="5052060" cy="2406276"/>
          </a:xfrm>
          <a:prstGeom prst="rect">
            <a:avLst/>
          </a:prstGeom>
        </p:spPr>
      </p:pic>
      <p:sp>
        <p:nvSpPr>
          <p:cNvPr id="15" name="Google Shape;1029;p48">
            <a:extLst>
              <a:ext uri="{FF2B5EF4-FFF2-40B4-BE49-F238E27FC236}">
                <a16:creationId xmlns:a16="http://schemas.microsoft.com/office/drawing/2014/main" id="{54B74706-B8CD-4357-9115-CFDBD8CA8F89}"/>
              </a:ext>
            </a:extLst>
          </p:cNvPr>
          <p:cNvSpPr/>
          <p:nvPr/>
        </p:nvSpPr>
        <p:spPr>
          <a:xfrm>
            <a:off x="543716" y="1625276"/>
            <a:ext cx="209592" cy="2009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6D9EEB"/>
          </a:solidFill>
          <a:ln>
            <a:solidFill>
              <a:srgbClr val="4472C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>
              <a:solidFill>
                <a:srgbClr val="6D9EE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Google Shape;1030;p48">
            <a:extLst>
              <a:ext uri="{FF2B5EF4-FFF2-40B4-BE49-F238E27FC236}">
                <a16:creationId xmlns:a16="http://schemas.microsoft.com/office/drawing/2014/main" id="{6F18D167-733D-4A19-959A-29CF5DBBBC75}"/>
              </a:ext>
            </a:extLst>
          </p:cNvPr>
          <p:cNvSpPr/>
          <p:nvPr/>
        </p:nvSpPr>
        <p:spPr>
          <a:xfrm>
            <a:off x="526858" y="2117574"/>
            <a:ext cx="197710" cy="19930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6D9EEB"/>
          </a:solidFill>
          <a:ln>
            <a:solidFill>
              <a:srgbClr val="4472C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>
              <a:solidFill>
                <a:srgbClr val="6D9EE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Google Shape;1071;p48">
            <a:extLst>
              <a:ext uri="{FF2B5EF4-FFF2-40B4-BE49-F238E27FC236}">
                <a16:creationId xmlns:a16="http://schemas.microsoft.com/office/drawing/2014/main" id="{76A90EE4-F19A-4DD2-A1F3-621BC513669B}"/>
              </a:ext>
            </a:extLst>
          </p:cNvPr>
          <p:cNvSpPr/>
          <p:nvPr/>
        </p:nvSpPr>
        <p:spPr>
          <a:xfrm>
            <a:off x="543481" y="1257830"/>
            <a:ext cx="195590" cy="19611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6D9EEB"/>
          </a:solidFill>
          <a:ln>
            <a:solidFill>
              <a:srgbClr val="4472C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>
              <a:solidFill>
                <a:srgbClr val="6D9EE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839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9D2E7-169E-4487-BB72-65CDCFC58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4098" name="Picture 2" descr="GAN convergence failure, generator loss keeps increasing - Stack Overflow">
            <a:extLst>
              <a:ext uri="{FF2B5EF4-FFF2-40B4-BE49-F238E27FC236}">
                <a16:creationId xmlns:a16="http://schemas.microsoft.com/office/drawing/2014/main" id="{5E42FBBC-48A2-468A-9B87-7B993D2C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750" y="1524301"/>
            <a:ext cx="6154499" cy="307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30;p13">
            <a:extLst>
              <a:ext uri="{FF2B5EF4-FFF2-40B4-BE49-F238E27FC236}">
                <a16:creationId xmlns:a16="http://schemas.microsoft.com/office/drawing/2014/main" id="{C9EAAF2A-4952-4BEC-A2F1-E8AC5628EA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latin typeface="Roboto"/>
                <a:ea typeface="Roboto"/>
              </a:rPr>
              <a:t>4.7. </a:t>
            </a:r>
            <a:r>
              <a:rPr lang="en-US" sz="2400" b="1" err="1">
                <a:latin typeface="Roboto"/>
                <a:ea typeface="Roboto"/>
              </a:rPr>
              <a:t>Một</a:t>
            </a:r>
            <a:r>
              <a:rPr lang="en-US" sz="2400" b="1">
                <a:latin typeface="Roboto"/>
                <a:ea typeface="Roboto"/>
              </a:rPr>
              <a:t> </a:t>
            </a:r>
            <a:r>
              <a:rPr lang="en-US" sz="2400" b="1" err="1">
                <a:latin typeface="Roboto"/>
                <a:ea typeface="Roboto"/>
              </a:rPr>
              <a:t>số</a:t>
            </a:r>
            <a:r>
              <a:rPr lang="en-US" sz="2400" b="1">
                <a:latin typeface="Roboto"/>
                <a:ea typeface="Roboto"/>
              </a:rPr>
              <a:t> </a:t>
            </a:r>
            <a:r>
              <a:rPr lang="en-US" sz="2400" b="1" err="1">
                <a:latin typeface="Roboto"/>
                <a:ea typeface="Roboto"/>
              </a:rPr>
              <a:t>vấn</a:t>
            </a:r>
            <a:r>
              <a:rPr lang="en-US" sz="2400" b="1">
                <a:latin typeface="Roboto"/>
                <a:ea typeface="Roboto"/>
              </a:rPr>
              <a:t> </a:t>
            </a:r>
            <a:r>
              <a:rPr lang="en-US" sz="2400" b="1" err="1">
                <a:latin typeface="Roboto"/>
                <a:ea typeface="Roboto"/>
              </a:rPr>
              <a:t>đề</a:t>
            </a:r>
            <a:r>
              <a:rPr lang="en-US" sz="2400" b="1">
                <a:latin typeface="Roboto"/>
                <a:ea typeface="Roboto"/>
              </a:rPr>
              <a:t> </a:t>
            </a:r>
            <a:r>
              <a:rPr lang="en-US" sz="2400" b="1" err="1">
                <a:latin typeface="Roboto"/>
                <a:ea typeface="Roboto"/>
              </a:rPr>
              <a:t>của</a:t>
            </a:r>
            <a:r>
              <a:rPr lang="en-US" sz="2400" b="1">
                <a:latin typeface="Roboto"/>
                <a:ea typeface="Roboto"/>
              </a:rPr>
              <a:t> GAN</a:t>
            </a:r>
            <a:endParaRPr sz="2400" b="1">
              <a:latin typeface="Roboto"/>
              <a:ea typeface="Roboto"/>
            </a:endParaRPr>
          </a:p>
        </p:txBody>
      </p:sp>
      <p:sp>
        <p:nvSpPr>
          <p:cNvPr id="6" name="Google Shape;530;p13">
            <a:extLst>
              <a:ext uri="{FF2B5EF4-FFF2-40B4-BE49-F238E27FC236}">
                <a16:creationId xmlns:a16="http://schemas.microsoft.com/office/drawing/2014/main" id="{8BD73792-0F93-4416-AEB4-40D6BF93C28E}"/>
              </a:ext>
            </a:extLst>
          </p:cNvPr>
          <p:cNvSpPr txBox="1">
            <a:spLocks/>
          </p:cNvSpPr>
          <p:nvPr/>
        </p:nvSpPr>
        <p:spPr>
          <a:xfrm>
            <a:off x="717445" y="720325"/>
            <a:ext cx="689334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vi-VN" sz="1600" b="1">
                <a:latin typeface="Roboto"/>
                <a:ea typeface="Roboto"/>
              </a:rPr>
              <a:t>4.7.1. Failure to Converge</a:t>
            </a:r>
          </a:p>
        </p:txBody>
      </p:sp>
    </p:spTree>
    <p:extLst>
      <p:ext uri="{BB962C8B-B14F-4D97-AF65-F5344CB8AC3E}">
        <p14:creationId xmlns:p14="http://schemas.microsoft.com/office/powerpoint/2010/main" val="982335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latin typeface="Roboto"/>
                <a:ea typeface="Roboto"/>
              </a:rPr>
              <a:t>4.7. </a:t>
            </a:r>
            <a:r>
              <a:rPr lang="en-US" sz="2400" b="1" err="1">
                <a:latin typeface="Roboto"/>
                <a:ea typeface="Roboto"/>
              </a:rPr>
              <a:t>Một</a:t>
            </a:r>
            <a:r>
              <a:rPr lang="en-US" sz="2400" b="1">
                <a:latin typeface="Roboto"/>
                <a:ea typeface="Roboto"/>
              </a:rPr>
              <a:t> </a:t>
            </a:r>
            <a:r>
              <a:rPr lang="en-US" sz="2400" b="1" err="1">
                <a:latin typeface="Roboto"/>
                <a:ea typeface="Roboto"/>
              </a:rPr>
              <a:t>số</a:t>
            </a:r>
            <a:r>
              <a:rPr lang="en-US" sz="2400" b="1">
                <a:latin typeface="Roboto"/>
                <a:ea typeface="Roboto"/>
              </a:rPr>
              <a:t> </a:t>
            </a:r>
            <a:r>
              <a:rPr lang="en-US" sz="2400" b="1" err="1">
                <a:latin typeface="Roboto"/>
                <a:ea typeface="Roboto"/>
              </a:rPr>
              <a:t>vấn</a:t>
            </a:r>
            <a:r>
              <a:rPr lang="en-US" sz="2400" b="1">
                <a:latin typeface="Roboto"/>
                <a:ea typeface="Roboto"/>
              </a:rPr>
              <a:t> </a:t>
            </a:r>
            <a:r>
              <a:rPr lang="en-US" sz="2400" b="1" err="1">
                <a:latin typeface="Roboto"/>
                <a:ea typeface="Roboto"/>
              </a:rPr>
              <a:t>đề</a:t>
            </a:r>
            <a:r>
              <a:rPr lang="en-US" sz="2400" b="1">
                <a:latin typeface="Roboto"/>
                <a:ea typeface="Roboto"/>
              </a:rPr>
              <a:t> </a:t>
            </a:r>
            <a:r>
              <a:rPr lang="en-US" sz="2400" b="1" err="1">
                <a:latin typeface="Roboto"/>
                <a:ea typeface="Roboto"/>
              </a:rPr>
              <a:t>của</a:t>
            </a:r>
            <a:r>
              <a:rPr lang="en-US" sz="2400" b="1">
                <a:latin typeface="Roboto"/>
                <a:ea typeface="Roboto"/>
              </a:rPr>
              <a:t> GAN</a:t>
            </a:r>
            <a:endParaRPr sz="2400" b="1" err="1">
              <a:latin typeface="Roboto"/>
              <a:ea typeface="Roboto"/>
            </a:endParaRPr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" name="Google Shape;530;p13">
            <a:extLst>
              <a:ext uri="{FF2B5EF4-FFF2-40B4-BE49-F238E27FC236}">
                <a16:creationId xmlns:a16="http://schemas.microsoft.com/office/drawing/2014/main" id="{54D5592E-6623-46FA-9718-E648D85012A7}"/>
              </a:ext>
            </a:extLst>
          </p:cNvPr>
          <p:cNvSpPr txBox="1">
            <a:spLocks/>
          </p:cNvSpPr>
          <p:nvPr/>
        </p:nvSpPr>
        <p:spPr>
          <a:xfrm>
            <a:off x="747925" y="653725"/>
            <a:ext cx="689334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vi-VN" sz="1600" b="1">
                <a:latin typeface="Roboto"/>
                <a:ea typeface="Roboto"/>
              </a:rPr>
              <a:t>4.7.2. </a:t>
            </a:r>
            <a:r>
              <a:rPr lang="vi-VN" sz="1600" b="1" err="1">
                <a:latin typeface="Roboto"/>
                <a:ea typeface="Roboto"/>
              </a:rPr>
              <a:t>Vanishing</a:t>
            </a:r>
            <a:r>
              <a:rPr lang="vi-VN" sz="1600" b="1">
                <a:latin typeface="Roboto"/>
                <a:ea typeface="Roboto"/>
              </a:rPr>
              <a:t> </a:t>
            </a:r>
            <a:r>
              <a:rPr lang="vi-VN" sz="1600" b="1" err="1">
                <a:latin typeface="Roboto"/>
                <a:ea typeface="Roboto"/>
              </a:rPr>
              <a:t>Gradient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5EE12996-7F55-43AB-8904-D8863AE25340}"/>
              </a:ext>
            </a:extLst>
          </p:cNvPr>
          <p:cNvSpPr txBox="1"/>
          <p:nvPr/>
        </p:nvSpPr>
        <p:spPr>
          <a:xfrm>
            <a:off x="1259426" y="1577725"/>
            <a:ext cx="5350694" cy="1753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err="1">
                <a:solidFill>
                  <a:schemeClr val="accent1"/>
                </a:solidFill>
                <a:latin typeface="Roboto"/>
                <a:ea typeface="Roboto"/>
              </a:rPr>
              <a:t>Nếu</a:t>
            </a:r>
            <a:r>
              <a:rPr lang="en-US">
                <a:solidFill>
                  <a:schemeClr val="accent1"/>
                </a:solidFill>
                <a:latin typeface="Roboto"/>
                <a:ea typeface="Roboto"/>
              </a:rPr>
              <a:t> module Discriminator </a:t>
            </a:r>
            <a:r>
              <a:rPr lang="en-US" err="1">
                <a:solidFill>
                  <a:schemeClr val="accent1"/>
                </a:solidFill>
                <a:latin typeface="Roboto"/>
                <a:ea typeface="Roboto"/>
              </a:rPr>
              <a:t>hoạt</a:t>
            </a:r>
            <a:r>
              <a:rPr lang="en-US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en-US" err="1">
                <a:solidFill>
                  <a:schemeClr val="accent1"/>
                </a:solidFill>
                <a:latin typeface="Roboto"/>
                <a:ea typeface="Roboto"/>
              </a:rPr>
              <a:t>động</a:t>
            </a:r>
            <a:r>
              <a:rPr lang="en-US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en-US" err="1">
                <a:solidFill>
                  <a:schemeClr val="accent1"/>
                </a:solidFill>
                <a:latin typeface="Roboto"/>
                <a:ea typeface="Roboto"/>
              </a:rPr>
              <a:t>quá</a:t>
            </a:r>
            <a:r>
              <a:rPr lang="en-US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en-US" err="1">
                <a:solidFill>
                  <a:schemeClr val="accent1"/>
                </a:solidFill>
                <a:latin typeface="Roboto"/>
                <a:ea typeface="Roboto"/>
              </a:rPr>
              <a:t>tốt</a:t>
            </a:r>
            <a:r>
              <a:rPr lang="en-US">
                <a:solidFill>
                  <a:schemeClr val="accent1"/>
                </a:solidFill>
                <a:latin typeface="Roboto"/>
                <a:ea typeface="Roboto"/>
              </a:rPr>
              <a:t>, </a:t>
            </a:r>
            <a:r>
              <a:rPr lang="en-US" err="1">
                <a:solidFill>
                  <a:schemeClr val="accent1"/>
                </a:solidFill>
                <a:latin typeface="Roboto"/>
                <a:ea typeface="Roboto"/>
              </a:rPr>
              <a:t>thì</a:t>
            </a:r>
            <a:r>
              <a:rPr lang="en-US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en-US" err="1">
                <a:solidFill>
                  <a:schemeClr val="accent1"/>
                </a:solidFill>
                <a:latin typeface="Roboto"/>
                <a:ea typeface="Roboto"/>
              </a:rPr>
              <a:t>điều</a:t>
            </a:r>
            <a:r>
              <a:rPr lang="en-US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en-US" err="1">
                <a:solidFill>
                  <a:schemeClr val="accent1"/>
                </a:solidFill>
                <a:latin typeface="Roboto"/>
                <a:ea typeface="Roboto"/>
              </a:rPr>
              <a:t>này</a:t>
            </a:r>
            <a:r>
              <a:rPr lang="en-US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en-US" err="1">
                <a:solidFill>
                  <a:schemeClr val="accent1"/>
                </a:solidFill>
                <a:latin typeface="Roboto"/>
                <a:ea typeface="Roboto"/>
              </a:rPr>
              <a:t>dẫn</a:t>
            </a:r>
            <a:r>
              <a:rPr lang="en-US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en-US" err="1">
                <a:solidFill>
                  <a:schemeClr val="accent1"/>
                </a:solidFill>
                <a:latin typeface="Roboto"/>
                <a:ea typeface="Roboto"/>
              </a:rPr>
              <a:t>đến</a:t>
            </a:r>
            <a:r>
              <a:rPr lang="en-US">
                <a:solidFill>
                  <a:schemeClr val="accent1"/>
                </a:solidFill>
                <a:latin typeface="Roboto"/>
                <a:ea typeface="Roboto"/>
              </a:rPr>
              <a:t> </a:t>
            </a:r>
            <a:r>
              <a:rPr lang="en-US" err="1">
                <a:solidFill>
                  <a:schemeClr val="accent1"/>
                </a:solidFill>
                <a:latin typeface="Roboto"/>
                <a:ea typeface="Roboto"/>
              </a:rPr>
              <a:t>việc</a:t>
            </a:r>
            <a:r>
              <a:rPr lang="en-US">
                <a:solidFill>
                  <a:schemeClr val="accent1"/>
                </a:solidFill>
                <a:latin typeface="Roboto"/>
                <a:ea typeface="Roboto"/>
              </a:rPr>
              <a:t> module Generator </a:t>
            </a:r>
            <a:r>
              <a:rPr lang="en-US" err="1">
                <a:solidFill>
                  <a:schemeClr val="accent1"/>
                </a:solidFill>
                <a:latin typeface="Roboto"/>
                <a:ea typeface="Roboto"/>
              </a:rPr>
              <a:t>xảy</a:t>
            </a:r>
            <a:r>
              <a:rPr lang="en-US">
                <a:solidFill>
                  <a:schemeClr val="accent1"/>
                </a:solidFill>
                <a:latin typeface="Roboto"/>
                <a:ea typeface="Roboto"/>
              </a:rPr>
              <a:t> ra </a:t>
            </a:r>
            <a:r>
              <a:rPr lang="en-US" err="1">
                <a:solidFill>
                  <a:schemeClr val="accent1"/>
                </a:solidFill>
                <a:latin typeface="Roboto"/>
                <a:ea typeface="Roboto"/>
              </a:rPr>
              <a:t>hiện</a:t>
            </a:r>
            <a:r>
              <a:rPr lang="en-US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en-US" err="1">
                <a:solidFill>
                  <a:schemeClr val="accent1"/>
                </a:solidFill>
                <a:latin typeface="Roboto"/>
                <a:ea typeface="Roboto"/>
              </a:rPr>
              <a:t>tượng</a:t>
            </a:r>
            <a:r>
              <a:rPr lang="en-US">
                <a:solidFill>
                  <a:schemeClr val="accent1"/>
                </a:solidFill>
                <a:latin typeface="Roboto"/>
                <a:ea typeface="Roboto"/>
              </a:rPr>
              <a:t> </a:t>
            </a:r>
            <a:r>
              <a:rPr lang="en-US" b="1">
                <a:solidFill>
                  <a:schemeClr val="accent1"/>
                </a:solidFill>
                <a:latin typeface="Roboto"/>
                <a:ea typeface="Roboto"/>
              </a:rPr>
              <a:t>Vanishing Gradient</a:t>
            </a:r>
            <a:r>
              <a:rPr lang="en-US">
                <a:solidFill>
                  <a:schemeClr val="accent1"/>
                </a:solidFill>
                <a:latin typeface="Roboto"/>
                <a:ea typeface="Roboto"/>
              </a:rPr>
              <a:t>.</a:t>
            </a:r>
            <a:endParaRPr lang="vi-VN">
              <a:solidFill>
                <a:schemeClr val="accent1"/>
              </a:solidFill>
              <a:latin typeface="Roboto"/>
              <a:ea typeface="Roboto"/>
            </a:endParaRPr>
          </a:p>
          <a:p>
            <a:pPr algn="just">
              <a:lnSpc>
                <a:spcPct val="200000"/>
              </a:lnSpc>
            </a:pPr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lnSpc>
                <a:spcPct val="200000"/>
              </a:lnSpc>
            </a:pP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Google Shape;1051;p48">
            <a:extLst>
              <a:ext uri="{FF2B5EF4-FFF2-40B4-BE49-F238E27FC236}">
                <a16:creationId xmlns:a16="http://schemas.microsoft.com/office/drawing/2014/main" id="{4BEAA73F-8A6F-42F8-BE73-1385D7A7DF1F}"/>
              </a:ext>
            </a:extLst>
          </p:cNvPr>
          <p:cNvSpPr/>
          <p:nvPr/>
        </p:nvSpPr>
        <p:spPr>
          <a:xfrm>
            <a:off x="1038499" y="1751231"/>
            <a:ext cx="220927" cy="21649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D9EEB"/>
          </a:solidFill>
          <a:ln>
            <a:solidFill>
              <a:srgbClr val="4472C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rgbClr val="6D9EE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975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latin typeface="Roboto"/>
                <a:ea typeface="Roboto"/>
              </a:rPr>
              <a:t>4.7. </a:t>
            </a:r>
            <a:r>
              <a:rPr lang="en-US" sz="2400" b="1" err="1">
                <a:latin typeface="Roboto"/>
                <a:ea typeface="Roboto"/>
              </a:rPr>
              <a:t>Một</a:t>
            </a:r>
            <a:r>
              <a:rPr lang="en-US" sz="2400" b="1">
                <a:latin typeface="Roboto"/>
                <a:ea typeface="Roboto"/>
              </a:rPr>
              <a:t> </a:t>
            </a:r>
            <a:r>
              <a:rPr lang="en-US" sz="2400" b="1" err="1">
                <a:latin typeface="Roboto"/>
                <a:ea typeface="Roboto"/>
              </a:rPr>
              <a:t>số</a:t>
            </a:r>
            <a:r>
              <a:rPr lang="en-US" sz="2400" b="1">
                <a:latin typeface="Roboto"/>
                <a:ea typeface="Roboto"/>
              </a:rPr>
              <a:t> </a:t>
            </a:r>
            <a:r>
              <a:rPr lang="en-US" sz="2400" b="1" err="1">
                <a:latin typeface="Roboto"/>
                <a:ea typeface="Roboto"/>
              </a:rPr>
              <a:t>vấn</a:t>
            </a:r>
            <a:r>
              <a:rPr lang="en-US" sz="2400" b="1">
                <a:latin typeface="Roboto"/>
                <a:ea typeface="Roboto"/>
              </a:rPr>
              <a:t> </a:t>
            </a:r>
            <a:r>
              <a:rPr lang="en-US" sz="2400" b="1" err="1">
                <a:latin typeface="Roboto"/>
                <a:ea typeface="Roboto"/>
              </a:rPr>
              <a:t>đề</a:t>
            </a:r>
            <a:r>
              <a:rPr lang="en-US" sz="2400" b="1">
                <a:latin typeface="Roboto"/>
                <a:ea typeface="Roboto"/>
              </a:rPr>
              <a:t> </a:t>
            </a:r>
            <a:r>
              <a:rPr lang="en-US" sz="2400" b="1" err="1">
                <a:latin typeface="Roboto"/>
                <a:ea typeface="Roboto"/>
              </a:rPr>
              <a:t>của</a:t>
            </a:r>
            <a:r>
              <a:rPr lang="en-US" sz="2400" b="1">
                <a:latin typeface="Roboto"/>
                <a:ea typeface="Roboto"/>
              </a:rPr>
              <a:t> GAN</a:t>
            </a:r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" name="Google Shape;530;p13">
            <a:extLst>
              <a:ext uri="{FF2B5EF4-FFF2-40B4-BE49-F238E27FC236}">
                <a16:creationId xmlns:a16="http://schemas.microsoft.com/office/drawing/2014/main" id="{54D5592E-6623-46FA-9718-E648D85012A7}"/>
              </a:ext>
            </a:extLst>
          </p:cNvPr>
          <p:cNvSpPr txBox="1">
            <a:spLocks/>
          </p:cNvSpPr>
          <p:nvPr/>
        </p:nvSpPr>
        <p:spPr>
          <a:xfrm>
            <a:off x="717445" y="720325"/>
            <a:ext cx="689334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vi-VN" sz="1600" b="1">
                <a:latin typeface="Roboto"/>
                <a:ea typeface="Roboto"/>
              </a:rPr>
              <a:t>4.7.3. </a:t>
            </a:r>
            <a:r>
              <a:rPr lang="en-US" sz="1600" b="1">
                <a:latin typeface="Roboto"/>
                <a:ea typeface="Roboto"/>
              </a:rPr>
              <a:t>Mode collapse</a:t>
            </a:r>
            <a:endParaRPr lang="vi-VN" sz="1600">
              <a:latin typeface="Roboto"/>
              <a:ea typeface="Roboto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5EE12996-7F55-43AB-8904-D8863AE25340}"/>
              </a:ext>
            </a:extLst>
          </p:cNvPr>
          <p:cNvSpPr txBox="1"/>
          <p:nvPr/>
        </p:nvSpPr>
        <p:spPr>
          <a:xfrm>
            <a:off x="1216896" y="1650400"/>
            <a:ext cx="5382378" cy="26148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Hiện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tượng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 Collapse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xảy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khi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Generator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phát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hiện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điểm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mù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Discriminator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Đây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điểm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Discriminato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không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thể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phân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biệt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thật</a:t>
            </a:r>
            <a:r>
              <a:rPr lang="en-US" i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 </a:t>
            </a:r>
            <a:r>
              <a:rPr lang="en-US" i="1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giả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vì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thế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Generator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sẽ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luôn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cố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học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tạo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ra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dữ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liệu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dựa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vào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điểm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mù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đó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Gây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ra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hiện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tượng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 Collapse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làm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tập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dữ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liệu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đầu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ra 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giống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hệt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nhau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algn="just">
              <a:lnSpc>
                <a:spcPct val="200000"/>
              </a:lnSpc>
            </a:pP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Google Shape;1071;p48">
            <a:extLst>
              <a:ext uri="{FF2B5EF4-FFF2-40B4-BE49-F238E27FC236}">
                <a16:creationId xmlns:a16="http://schemas.microsoft.com/office/drawing/2014/main" id="{AA64CE4B-2343-45ED-8A63-8C140EE81448}"/>
              </a:ext>
            </a:extLst>
          </p:cNvPr>
          <p:cNvSpPr/>
          <p:nvPr/>
        </p:nvSpPr>
        <p:spPr>
          <a:xfrm>
            <a:off x="543481" y="1257830"/>
            <a:ext cx="195590" cy="19611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6D9EEB"/>
          </a:solidFill>
          <a:ln>
            <a:solidFill>
              <a:srgbClr val="4472C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>
              <a:solidFill>
                <a:srgbClr val="6D9EE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Google Shape;1051;p48">
            <a:extLst>
              <a:ext uri="{FF2B5EF4-FFF2-40B4-BE49-F238E27FC236}">
                <a16:creationId xmlns:a16="http://schemas.microsoft.com/office/drawing/2014/main" id="{AF61035D-D251-4E0E-B685-3CF09DD1BA6D}"/>
              </a:ext>
            </a:extLst>
          </p:cNvPr>
          <p:cNvSpPr/>
          <p:nvPr/>
        </p:nvSpPr>
        <p:spPr>
          <a:xfrm>
            <a:off x="965292" y="1806344"/>
            <a:ext cx="220927" cy="21649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D9EEB"/>
          </a:solidFill>
          <a:ln>
            <a:solidFill>
              <a:srgbClr val="4472C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>
              <a:solidFill>
                <a:srgbClr val="6D9EE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196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A3B2E-6B48-4581-ABEC-E9CCF27521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5122" name="Picture 2" descr="a) Mode collapse observed by data samples of MNIST dataset, and (b)... |  Download Scientific Diagram">
            <a:extLst>
              <a:ext uri="{FF2B5EF4-FFF2-40B4-BE49-F238E27FC236}">
                <a16:creationId xmlns:a16="http://schemas.microsoft.com/office/drawing/2014/main" id="{53C94C0F-B098-4A7E-97EF-D55BC37A9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44" y="1638988"/>
            <a:ext cx="72199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30;p13">
            <a:extLst>
              <a:ext uri="{FF2B5EF4-FFF2-40B4-BE49-F238E27FC236}">
                <a16:creationId xmlns:a16="http://schemas.microsoft.com/office/drawing/2014/main" id="{01ECD94E-6820-4F97-85A4-172C12C9C2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latin typeface="Roboto"/>
                <a:ea typeface="Roboto"/>
              </a:rPr>
              <a:t>4.7. </a:t>
            </a:r>
            <a:r>
              <a:rPr lang="en-US" sz="2400" b="1" err="1">
                <a:latin typeface="Roboto"/>
                <a:ea typeface="Roboto"/>
              </a:rPr>
              <a:t>Một</a:t>
            </a:r>
            <a:r>
              <a:rPr lang="en-US" sz="2400" b="1">
                <a:latin typeface="Roboto"/>
                <a:ea typeface="Roboto"/>
              </a:rPr>
              <a:t> </a:t>
            </a:r>
            <a:r>
              <a:rPr lang="en-US" sz="2400" b="1" err="1">
                <a:latin typeface="Roboto"/>
                <a:ea typeface="Roboto"/>
              </a:rPr>
              <a:t>số</a:t>
            </a:r>
            <a:r>
              <a:rPr lang="en-US" sz="2400" b="1">
                <a:latin typeface="Roboto"/>
                <a:ea typeface="Roboto"/>
              </a:rPr>
              <a:t> </a:t>
            </a:r>
            <a:r>
              <a:rPr lang="en-US" sz="2400" b="1" err="1">
                <a:latin typeface="Roboto"/>
                <a:ea typeface="Roboto"/>
              </a:rPr>
              <a:t>vấn</a:t>
            </a:r>
            <a:r>
              <a:rPr lang="en-US" sz="2400" b="1">
                <a:latin typeface="Roboto"/>
                <a:ea typeface="Roboto"/>
              </a:rPr>
              <a:t> </a:t>
            </a:r>
            <a:r>
              <a:rPr lang="en-US" sz="2400" b="1" err="1">
                <a:latin typeface="Roboto"/>
                <a:ea typeface="Roboto"/>
              </a:rPr>
              <a:t>đề</a:t>
            </a:r>
            <a:r>
              <a:rPr lang="en-US" sz="2400" b="1">
                <a:latin typeface="Roboto"/>
                <a:ea typeface="Roboto"/>
              </a:rPr>
              <a:t> </a:t>
            </a:r>
            <a:r>
              <a:rPr lang="en-US" sz="2400" b="1" err="1">
                <a:latin typeface="Roboto"/>
                <a:ea typeface="Roboto"/>
              </a:rPr>
              <a:t>của</a:t>
            </a:r>
            <a:r>
              <a:rPr lang="en-US" sz="2400" b="1">
                <a:latin typeface="Roboto"/>
                <a:ea typeface="Roboto"/>
              </a:rPr>
              <a:t> GAN</a:t>
            </a:r>
            <a:endParaRPr sz="2400" b="1">
              <a:latin typeface="Roboto"/>
              <a:ea typeface="Roboto"/>
            </a:endParaRPr>
          </a:p>
        </p:txBody>
      </p:sp>
      <p:sp>
        <p:nvSpPr>
          <p:cNvPr id="6" name="Google Shape;530;p13">
            <a:extLst>
              <a:ext uri="{FF2B5EF4-FFF2-40B4-BE49-F238E27FC236}">
                <a16:creationId xmlns:a16="http://schemas.microsoft.com/office/drawing/2014/main" id="{899C6E75-00CC-4E6B-AC75-C0684753B22D}"/>
              </a:ext>
            </a:extLst>
          </p:cNvPr>
          <p:cNvSpPr txBox="1">
            <a:spLocks/>
          </p:cNvSpPr>
          <p:nvPr/>
        </p:nvSpPr>
        <p:spPr>
          <a:xfrm>
            <a:off x="717445" y="720325"/>
            <a:ext cx="689334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vi-VN" sz="1600" b="1">
                <a:latin typeface="Roboto"/>
                <a:ea typeface="Roboto"/>
              </a:rPr>
              <a:t>4.7.3. </a:t>
            </a:r>
            <a:r>
              <a:rPr lang="en-US" sz="1600" b="1">
                <a:latin typeface="Roboto"/>
                <a:ea typeface="Roboto"/>
              </a:rPr>
              <a:t>Mode collapse</a:t>
            </a:r>
            <a:endParaRPr lang="vi-VN" sz="1600"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19037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668F-83EA-4653-AA3D-4BC51A1A6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925" y="204369"/>
            <a:ext cx="6140400" cy="857400"/>
          </a:xfrm>
        </p:spPr>
        <p:txBody>
          <a:bodyPr/>
          <a:lstStyle/>
          <a:p>
            <a:r>
              <a:rPr lang="en-US" sz="2400" b="1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5CDCC7-F9AC-4CE8-8B12-DFCDDCA144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Google Shape;531;p13">
            <a:extLst>
              <a:ext uri="{FF2B5EF4-FFF2-40B4-BE49-F238E27FC236}">
                <a16:creationId xmlns:a16="http://schemas.microsoft.com/office/drawing/2014/main" id="{23BA706D-2AD1-472E-8FA1-D14B7BC4661D}"/>
              </a:ext>
            </a:extLst>
          </p:cNvPr>
          <p:cNvSpPr txBox="1"/>
          <p:nvPr/>
        </p:nvSpPr>
        <p:spPr>
          <a:xfrm>
            <a:off x="1469231" y="1322163"/>
            <a:ext cx="5746732" cy="33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000" b="1" i="1">
                <a:solidFill>
                  <a:schemeClr val="bg2"/>
                </a:solidFill>
                <a:latin typeface="Roboto"/>
                <a:ea typeface="Roboto"/>
              </a:rPr>
              <a:t>1. 	</a:t>
            </a:r>
            <a:r>
              <a:rPr lang="en-US" sz="2000" b="1" i="1" err="1">
                <a:solidFill>
                  <a:schemeClr val="bg2"/>
                </a:solidFill>
                <a:latin typeface="Roboto"/>
                <a:ea typeface="Roboto"/>
              </a:rPr>
              <a:t>Đặt</a:t>
            </a:r>
            <a:r>
              <a:rPr lang="en-US" sz="2000" b="1" i="1">
                <a:solidFill>
                  <a:schemeClr val="bg2"/>
                </a:solidFill>
                <a:latin typeface="Roboto"/>
                <a:ea typeface="Roboto"/>
              </a:rPr>
              <a:t> </a:t>
            </a:r>
            <a:r>
              <a:rPr lang="en-US" sz="2000" b="1" i="1" err="1">
                <a:solidFill>
                  <a:schemeClr val="bg2"/>
                </a:solidFill>
                <a:latin typeface="Roboto"/>
                <a:ea typeface="Roboto"/>
              </a:rPr>
              <a:t>vấn</a:t>
            </a:r>
            <a:r>
              <a:rPr lang="en-US" sz="2000" b="1" i="1">
                <a:solidFill>
                  <a:schemeClr val="bg2"/>
                </a:solidFill>
                <a:latin typeface="Roboto"/>
                <a:ea typeface="Roboto"/>
              </a:rPr>
              <a:t> </a:t>
            </a:r>
            <a:r>
              <a:rPr lang="en-US" sz="2000" b="1" i="1" err="1">
                <a:solidFill>
                  <a:schemeClr val="bg2"/>
                </a:solidFill>
                <a:latin typeface="Roboto"/>
                <a:ea typeface="Roboto"/>
              </a:rPr>
              <a:t>đề</a:t>
            </a:r>
            <a:endParaRPr lang="en-US" sz="2000" b="1" i="1">
              <a:solidFill>
                <a:schemeClr val="bg2"/>
              </a:solidFill>
              <a:latin typeface="Roboto"/>
              <a:ea typeface="Roboto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000" b="1" i="1">
                <a:solidFill>
                  <a:schemeClr val="bg2"/>
                </a:solidFill>
                <a:latin typeface="Roboto"/>
                <a:ea typeface="Roboto"/>
              </a:rPr>
              <a:t>2. 	</a:t>
            </a:r>
            <a:r>
              <a:rPr lang="en-US" sz="2000" b="1" i="1" err="1">
                <a:solidFill>
                  <a:schemeClr val="bg2"/>
                </a:solidFill>
                <a:latin typeface="Roboto"/>
                <a:ea typeface="Roboto"/>
              </a:rPr>
              <a:t>Tổng</a:t>
            </a:r>
            <a:r>
              <a:rPr lang="en-US" sz="2000" b="1" i="1">
                <a:solidFill>
                  <a:schemeClr val="bg2"/>
                </a:solidFill>
                <a:latin typeface="Roboto"/>
                <a:ea typeface="Roboto"/>
              </a:rPr>
              <a:t> </a:t>
            </a:r>
            <a:r>
              <a:rPr lang="en-US" sz="2000" b="1" i="1" err="1">
                <a:solidFill>
                  <a:schemeClr val="bg2"/>
                </a:solidFill>
                <a:latin typeface="Roboto"/>
                <a:ea typeface="Roboto"/>
              </a:rPr>
              <a:t>quan</a:t>
            </a:r>
            <a:r>
              <a:rPr lang="en-US" sz="2000" b="1" i="1">
                <a:solidFill>
                  <a:schemeClr val="bg2"/>
                </a:solidFill>
                <a:latin typeface="Roboto"/>
                <a:ea typeface="Roboto"/>
              </a:rPr>
              <a:t> </a:t>
            </a:r>
            <a:r>
              <a:rPr lang="en-US" sz="2000" b="1" i="1" err="1">
                <a:solidFill>
                  <a:schemeClr val="bg2"/>
                </a:solidFill>
                <a:latin typeface="Roboto"/>
                <a:ea typeface="Roboto"/>
              </a:rPr>
              <a:t>đề</a:t>
            </a:r>
            <a:r>
              <a:rPr lang="en-US" sz="2000" b="1" i="1">
                <a:solidFill>
                  <a:schemeClr val="bg2"/>
                </a:solidFill>
                <a:latin typeface="Roboto"/>
                <a:ea typeface="Roboto"/>
              </a:rPr>
              <a:t> </a:t>
            </a:r>
            <a:r>
              <a:rPr lang="en-US" sz="2000" b="1" i="1" err="1">
                <a:solidFill>
                  <a:schemeClr val="bg2"/>
                </a:solidFill>
                <a:latin typeface="Roboto"/>
                <a:ea typeface="Roboto"/>
              </a:rPr>
              <a:t>tài</a:t>
            </a:r>
            <a:endParaRPr lang="en-US" sz="2000" b="1" i="1">
              <a:solidFill>
                <a:schemeClr val="bg2"/>
              </a:solidFill>
              <a:latin typeface="Roboto"/>
              <a:ea typeface="Roboto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000" b="1" i="1">
                <a:solidFill>
                  <a:schemeClr val="bg2"/>
                </a:solidFill>
                <a:latin typeface="Roboto"/>
                <a:ea typeface="Roboto"/>
              </a:rPr>
              <a:t>3. 	Minimax Game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000" b="1" i="1">
                <a:solidFill>
                  <a:schemeClr val="bg2"/>
                </a:solidFill>
                <a:latin typeface="Roboto"/>
                <a:ea typeface="Roboto"/>
              </a:rPr>
              <a:t>4. 	Generative Adversarial Networks (GAN)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vi-VN" sz="2000" b="1" i="1">
                <a:solidFill>
                  <a:schemeClr val="bg2"/>
                </a:solidFill>
                <a:latin typeface="Roboto"/>
                <a:ea typeface="Roboto"/>
              </a:rPr>
              <a:t>5. </a:t>
            </a:r>
            <a:r>
              <a:rPr lang="en-US" sz="2000" b="1" i="1">
                <a:solidFill>
                  <a:schemeClr val="bg2"/>
                </a:solidFill>
                <a:latin typeface="Roboto"/>
                <a:ea typeface="Roboto"/>
              </a:rPr>
              <a:t>	</a:t>
            </a:r>
            <a:r>
              <a:rPr lang="vi-VN" sz="2000" b="1" i="1">
                <a:solidFill>
                  <a:schemeClr val="bg2"/>
                </a:solidFill>
                <a:latin typeface="Roboto"/>
                <a:ea typeface="Roboto"/>
              </a:rPr>
              <a:t>Phương pháp đánh giá</a:t>
            </a:r>
            <a:endParaRPr lang="en-US" sz="2000" b="1" i="1">
              <a:solidFill>
                <a:schemeClr val="bg2"/>
              </a:solidFill>
              <a:latin typeface="Roboto"/>
              <a:ea typeface="Roboto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000" b="1" i="1">
                <a:solidFill>
                  <a:schemeClr val="bg2"/>
                </a:solidFill>
                <a:latin typeface="Roboto"/>
                <a:ea typeface="Roboto"/>
              </a:rPr>
              <a:t>6. 	</a:t>
            </a:r>
            <a:r>
              <a:rPr lang="en-US" sz="2000" b="1" i="1" err="1">
                <a:solidFill>
                  <a:schemeClr val="bg2"/>
                </a:solidFill>
                <a:latin typeface="Roboto"/>
                <a:ea typeface="Roboto"/>
              </a:rPr>
              <a:t>Thực</a:t>
            </a:r>
            <a:r>
              <a:rPr lang="en-US" sz="2000" b="1" i="1">
                <a:solidFill>
                  <a:schemeClr val="bg2"/>
                </a:solidFill>
                <a:latin typeface="Roboto"/>
                <a:ea typeface="Roboto"/>
              </a:rPr>
              <a:t> </a:t>
            </a:r>
            <a:r>
              <a:rPr lang="en-US" sz="2000" b="1" i="1" err="1">
                <a:solidFill>
                  <a:schemeClr val="bg2"/>
                </a:solidFill>
                <a:latin typeface="Roboto"/>
                <a:ea typeface="Roboto"/>
              </a:rPr>
              <a:t>nghiệm</a:t>
            </a:r>
            <a:r>
              <a:rPr lang="en-US" sz="2000" b="1" i="1">
                <a:solidFill>
                  <a:schemeClr val="bg2"/>
                </a:solidFill>
                <a:latin typeface="Roboto"/>
                <a:ea typeface="Roboto"/>
              </a:rPr>
              <a:t> </a:t>
            </a:r>
            <a:r>
              <a:rPr lang="en-US" sz="2000" b="1" i="1" err="1">
                <a:solidFill>
                  <a:schemeClr val="bg2"/>
                </a:solidFill>
                <a:latin typeface="Roboto"/>
                <a:ea typeface="Roboto"/>
              </a:rPr>
              <a:t>và</a:t>
            </a:r>
            <a:r>
              <a:rPr lang="en-US" sz="2000" b="1" i="1">
                <a:solidFill>
                  <a:schemeClr val="bg2"/>
                </a:solidFill>
                <a:latin typeface="Roboto"/>
                <a:ea typeface="Roboto"/>
              </a:rPr>
              <a:t> </a:t>
            </a:r>
            <a:r>
              <a:rPr lang="en-US" sz="2000" b="1" i="1" err="1">
                <a:solidFill>
                  <a:schemeClr val="bg2"/>
                </a:solidFill>
                <a:latin typeface="Roboto"/>
                <a:ea typeface="Roboto"/>
              </a:rPr>
              <a:t>kết</a:t>
            </a:r>
            <a:r>
              <a:rPr lang="en-US" sz="2000" b="1" i="1">
                <a:solidFill>
                  <a:schemeClr val="bg2"/>
                </a:solidFill>
                <a:latin typeface="Roboto"/>
                <a:ea typeface="Roboto"/>
              </a:rPr>
              <a:t> </a:t>
            </a:r>
            <a:r>
              <a:rPr lang="en-US" sz="2000" b="1" i="1" err="1">
                <a:solidFill>
                  <a:schemeClr val="bg2"/>
                </a:solidFill>
                <a:latin typeface="Roboto"/>
                <a:ea typeface="Roboto"/>
              </a:rPr>
              <a:t>quả</a:t>
            </a:r>
            <a:endParaRPr lang="en-US" sz="2000" b="1" i="1">
              <a:solidFill>
                <a:schemeClr val="bg2"/>
              </a:solidFill>
              <a:latin typeface="Roboto"/>
              <a:ea typeface="Roboto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000" b="1" i="1">
                <a:solidFill>
                  <a:schemeClr val="bg2"/>
                </a:solidFill>
                <a:latin typeface="Roboto"/>
                <a:ea typeface="Roboto"/>
                <a:cs typeface="Dosis"/>
                <a:sym typeface="Dosis"/>
              </a:rPr>
              <a:t>7. 	</a:t>
            </a:r>
            <a:r>
              <a:rPr lang="en-US" sz="2000" b="1" i="1" err="1">
                <a:solidFill>
                  <a:schemeClr val="bg2"/>
                </a:solidFill>
                <a:latin typeface="Roboto"/>
                <a:ea typeface="Roboto"/>
                <a:cs typeface="Dosis"/>
                <a:sym typeface="Dosis"/>
              </a:rPr>
              <a:t>Kết</a:t>
            </a:r>
            <a:r>
              <a:rPr lang="en-US" sz="2000" b="1" i="1">
                <a:solidFill>
                  <a:schemeClr val="bg2"/>
                </a:solidFill>
                <a:latin typeface="Roboto"/>
                <a:ea typeface="Roboto"/>
                <a:cs typeface="Dosis"/>
                <a:sym typeface="Dosis"/>
              </a:rPr>
              <a:t> </a:t>
            </a:r>
            <a:r>
              <a:rPr lang="en-US" sz="2000" b="1" i="1" err="1">
                <a:solidFill>
                  <a:schemeClr val="bg2"/>
                </a:solidFill>
                <a:latin typeface="Roboto"/>
                <a:ea typeface="Roboto"/>
                <a:cs typeface="Dosis"/>
                <a:sym typeface="Dosis"/>
              </a:rPr>
              <a:t>luận</a:t>
            </a:r>
            <a:endParaRPr lang="en-US" sz="2000" i="1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586747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2351922" y="1661762"/>
            <a:ext cx="616823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vi-VN" sz="4000" b="1">
                <a:latin typeface="Roboto"/>
                <a:ea typeface="Roboto"/>
              </a:rPr>
              <a:t>5. Phương pháp đánh giá</a:t>
            </a:r>
            <a:endParaRPr lang="vi-VN" b="1"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17026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635499" y="243763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vi-VN" sz="2400" b="1">
                <a:latin typeface="Roboto"/>
                <a:ea typeface="Roboto"/>
              </a:rPr>
              <a:t>5.1. </a:t>
            </a:r>
            <a:r>
              <a:rPr lang="vi-VN" sz="2400" b="1" err="1">
                <a:latin typeface="Roboto"/>
                <a:ea typeface="Roboto"/>
              </a:rPr>
              <a:t>Các</a:t>
            </a:r>
            <a:r>
              <a:rPr lang="vi-VN" sz="2400" b="1">
                <a:latin typeface="Roboto"/>
                <a:ea typeface="Roboto"/>
              </a:rPr>
              <a:t> phương </a:t>
            </a:r>
            <a:r>
              <a:rPr lang="vi-VN" sz="2400" b="1" err="1">
                <a:latin typeface="Roboto"/>
                <a:ea typeface="Roboto"/>
              </a:rPr>
              <a:t>pháp</a:t>
            </a:r>
            <a:r>
              <a:rPr lang="vi-VN" sz="2400" b="1">
                <a:latin typeface="Roboto"/>
                <a:ea typeface="Roboto"/>
              </a:rPr>
              <a:t> </a:t>
            </a:r>
            <a:r>
              <a:rPr lang="vi-VN" sz="2400" b="1" err="1">
                <a:latin typeface="Roboto"/>
                <a:ea typeface="Roboto"/>
              </a:rPr>
              <a:t>đánh</a:t>
            </a:r>
            <a:r>
              <a:rPr lang="vi-VN" sz="2400" b="1">
                <a:latin typeface="Roboto"/>
                <a:ea typeface="Roboto"/>
              </a:rPr>
              <a:t> </a:t>
            </a:r>
            <a:r>
              <a:rPr lang="vi-VN" sz="2400" b="1" err="1">
                <a:latin typeface="Roboto"/>
                <a:ea typeface="Roboto"/>
              </a:rPr>
              <a:t>giá</a:t>
            </a:r>
            <a:r>
              <a:rPr lang="vi-VN" sz="2400" b="1">
                <a:latin typeface="Roboto"/>
                <a:ea typeface="Roboto"/>
              </a:rPr>
              <a:t> thông </a:t>
            </a:r>
            <a:r>
              <a:rPr lang="vi-VN" sz="2400" b="1" err="1">
                <a:latin typeface="Roboto"/>
                <a:ea typeface="Roboto"/>
              </a:rPr>
              <a:t>dụng</a:t>
            </a:r>
            <a:endParaRPr lang="vi-VN" sz="2400" b="1" err="1"/>
          </a:p>
        </p:txBody>
      </p:sp>
      <p:sp>
        <p:nvSpPr>
          <p:cNvPr id="531" name="Google Shape;531;p13"/>
          <p:cNvSpPr txBox="1"/>
          <p:nvPr/>
        </p:nvSpPr>
        <p:spPr>
          <a:xfrm>
            <a:off x="747925" y="1449675"/>
            <a:ext cx="29970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SzPts val="1100"/>
            </a:pPr>
            <a:endParaRPr lang="vi-VN" sz="1200">
              <a:solidFill>
                <a:srgbClr val="3D4965"/>
              </a:solidFill>
              <a:latin typeface="Roboto"/>
              <a:ea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3D4965"/>
              </a:solidFill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</p:txBody>
      </p:sp>
      <p:sp>
        <p:nvSpPr>
          <p:cNvPr id="532" name="Google Shape;532;p13"/>
          <p:cNvSpPr txBox="1"/>
          <p:nvPr/>
        </p:nvSpPr>
        <p:spPr>
          <a:xfrm>
            <a:off x="1617946" y="1121766"/>
            <a:ext cx="6135201" cy="327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sz="1800" b="1" err="1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lang="en-US" sz="1800" b="1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err="1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b="1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err="1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thủ</a:t>
            </a:r>
            <a:r>
              <a:rPr lang="en-US" sz="1800" b="1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err="1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b="1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" sz="1200" b="1">
              <a:solidFill>
                <a:schemeClr val="bg2"/>
              </a:solidFill>
              <a:latin typeface="Roboto" panose="02000000000000000000" pitchFamily="2" charset="0"/>
              <a:ea typeface="Roboto"/>
            </a:endParaRPr>
          </a:p>
          <a:p>
            <a:pPr marL="0" lvl="0" indent="0" algn="l">
              <a:spcBef>
                <a:spcPts val="600"/>
              </a:spcBef>
              <a:spcAft>
                <a:spcPts val="0"/>
              </a:spcAft>
              <a:buNone/>
            </a:pPr>
            <a:endParaRPr lang="en" sz="1200" b="1">
              <a:solidFill>
                <a:schemeClr val="bg2"/>
              </a:solidFill>
              <a:latin typeface="Roboto"/>
              <a:ea typeface="Roboto"/>
              <a:cs typeface="Dosis"/>
            </a:endParaRPr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" name="Hình ảnh 2" descr="Ảnh có chứa tạo dáng, người, làm, con người&#10;&#10;Mô tả được tạo tự động">
            <a:extLst>
              <a:ext uri="{FF2B5EF4-FFF2-40B4-BE49-F238E27FC236}">
                <a16:creationId xmlns:a16="http://schemas.microsoft.com/office/drawing/2014/main" id="{C374CAFF-D641-4B79-A744-409B21DE5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29" y="1625181"/>
            <a:ext cx="5078785" cy="311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3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635499" y="243763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latin typeface="Roboto"/>
                <a:ea typeface="Roboto"/>
              </a:rPr>
              <a:t>5.1. Các </a:t>
            </a:r>
            <a:r>
              <a:rPr lang="en" sz="2400" b="1" err="1">
                <a:latin typeface="Roboto"/>
                <a:ea typeface="Roboto"/>
              </a:rPr>
              <a:t>phương</a:t>
            </a:r>
            <a:r>
              <a:rPr lang="en" sz="2400" b="1">
                <a:latin typeface="Roboto"/>
                <a:ea typeface="Roboto"/>
              </a:rPr>
              <a:t> </a:t>
            </a:r>
            <a:r>
              <a:rPr lang="en" sz="2400" b="1" err="1">
                <a:latin typeface="Roboto"/>
                <a:ea typeface="Roboto"/>
              </a:rPr>
              <a:t>pháp</a:t>
            </a:r>
            <a:r>
              <a:rPr lang="en" sz="2400" b="1">
                <a:latin typeface="Roboto"/>
                <a:ea typeface="Roboto"/>
              </a:rPr>
              <a:t> </a:t>
            </a:r>
            <a:r>
              <a:rPr lang="en" sz="2400" b="1" err="1">
                <a:latin typeface="Roboto"/>
                <a:ea typeface="Roboto"/>
              </a:rPr>
              <a:t>đánh</a:t>
            </a:r>
            <a:r>
              <a:rPr lang="en" sz="2400" b="1">
                <a:latin typeface="Roboto"/>
                <a:ea typeface="Roboto"/>
              </a:rPr>
              <a:t> </a:t>
            </a:r>
            <a:r>
              <a:rPr lang="en" sz="2400" b="1" err="1">
                <a:latin typeface="Roboto"/>
                <a:ea typeface="Roboto"/>
              </a:rPr>
              <a:t>giá</a:t>
            </a:r>
            <a:r>
              <a:rPr lang="en" sz="2400" b="1">
                <a:latin typeface="Roboto"/>
                <a:ea typeface="Roboto"/>
              </a:rPr>
              <a:t> </a:t>
            </a:r>
            <a:r>
              <a:rPr lang="en" sz="2400" b="1" err="1">
                <a:latin typeface="Roboto"/>
                <a:ea typeface="Roboto"/>
              </a:rPr>
              <a:t>thông</a:t>
            </a:r>
            <a:r>
              <a:rPr lang="en" sz="2400" b="1">
                <a:latin typeface="Roboto"/>
                <a:ea typeface="Roboto"/>
              </a:rPr>
              <a:t> </a:t>
            </a:r>
            <a:r>
              <a:rPr lang="en" sz="2400" b="1" err="1">
                <a:latin typeface="Roboto"/>
                <a:ea typeface="Roboto"/>
              </a:rPr>
              <a:t>dụng</a:t>
            </a:r>
            <a:endParaRPr lang="vi-VN" sz="2400" b="1"/>
          </a:p>
        </p:txBody>
      </p:sp>
      <p:sp>
        <p:nvSpPr>
          <p:cNvPr id="531" name="Google Shape;531;p13"/>
          <p:cNvSpPr txBox="1"/>
          <p:nvPr/>
        </p:nvSpPr>
        <p:spPr>
          <a:xfrm>
            <a:off x="747925" y="1449675"/>
            <a:ext cx="29970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SzPts val="1100"/>
            </a:pPr>
            <a:endParaRPr lang="vi-VN" sz="1200">
              <a:solidFill>
                <a:srgbClr val="3D4965"/>
              </a:solidFill>
              <a:latin typeface="Roboto"/>
              <a:ea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3D4965"/>
              </a:solidFill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</p:txBody>
      </p:sp>
      <p:sp>
        <p:nvSpPr>
          <p:cNvPr id="532" name="Google Shape;532;p13"/>
          <p:cNvSpPr txBox="1"/>
          <p:nvPr/>
        </p:nvSpPr>
        <p:spPr>
          <a:xfrm>
            <a:off x="1580680" y="1121766"/>
            <a:ext cx="6135201" cy="327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2.   </a:t>
            </a:r>
            <a:r>
              <a:rPr lang="vi-VN" b="1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Đánh</a:t>
            </a:r>
            <a:r>
              <a:rPr lang="vi-VN" b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b="1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giá</a:t>
            </a:r>
            <a:r>
              <a:rPr lang="vi-VN" b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b="1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dựa</a:t>
            </a:r>
            <a:r>
              <a:rPr lang="vi-VN" b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trên con </a:t>
            </a:r>
            <a:r>
              <a:rPr lang="vi-VN" b="1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người</a:t>
            </a:r>
            <a:r>
              <a:rPr lang="vi-VN" b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b="1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vi-VN" b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b="1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đánh</a:t>
            </a:r>
            <a:r>
              <a:rPr lang="vi-VN" b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b="1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giá</a:t>
            </a:r>
            <a:r>
              <a:rPr lang="vi-VN" b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ưu tiên</a:t>
            </a:r>
            <a:r>
              <a:rPr lang="en-US" b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: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      C</a:t>
            </a:r>
            <a:r>
              <a:rPr lang="vi-VN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ó </a:t>
            </a:r>
            <a:r>
              <a:rPr lang="vi-VN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thể</a:t>
            </a:r>
            <a:r>
              <a:rPr lang="vi-VN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thông qua </a:t>
            </a:r>
            <a:r>
              <a:rPr lang="vi-VN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nền</a:t>
            </a:r>
            <a:r>
              <a:rPr lang="vi-VN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tảng</a:t>
            </a:r>
            <a:r>
              <a:rPr lang="vi-VN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nguồn</a:t>
            </a:r>
            <a:r>
              <a:rPr lang="vi-VN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cung </a:t>
            </a:r>
            <a:r>
              <a:rPr lang="vi-VN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ứng</a:t>
            </a:r>
            <a:r>
              <a:rPr lang="vi-VN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cộng</a:t>
            </a:r>
            <a:r>
              <a:rPr lang="vi-VN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đồng</a:t>
            </a:r>
            <a:endParaRPr lang="en-US"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>
              <a:spcBef>
                <a:spcPts val="600"/>
              </a:spcBef>
              <a:spcAft>
                <a:spcPts val="0"/>
              </a:spcAft>
              <a:buNone/>
            </a:pPr>
            <a:endParaRPr lang="en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Dosis"/>
            </a:endParaRPr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87212CAC-C9E7-4204-9D77-54CE8B6F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832" y="1972498"/>
            <a:ext cx="5357139" cy="285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15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639319" y="176212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latin typeface="Roboto"/>
                <a:ea typeface="Roboto"/>
              </a:rPr>
              <a:t>5.1. Các phương pháp đánh giá thông dụng</a:t>
            </a:r>
            <a:endParaRPr sz="2400" b="1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31" name="Google Shape;531;p13"/>
          <p:cNvSpPr txBox="1"/>
          <p:nvPr/>
        </p:nvSpPr>
        <p:spPr>
          <a:xfrm>
            <a:off x="747925" y="1449675"/>
            <a:ext cx="29970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SzPts val="1100"/>
            </a:pPr>
            <a:endParaRPr lang="vi-VN" sz="1200">
              <a:solidFill>
                <a:srgbClr val="3D4965"/>
              </a:solidFill>
              <a:latin typeface="Roboto"/>
              <a:ea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3D4965"/>
              </a:solidFill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</p:txBody>
      </p:sp>
      <p:sp>
        <p:nvSpPr>
          <p:cNvPr id="532" name="Google Shape;532;p13"/>
          <p:cNvSpPr txBox="1"/>
          <p:nvPr/>
        </p:nvSpPr>
        <p:spPr>
          <a:xfrm>
            <a:off x="5104950" y="2183687"/>
            <a:ext cx="2815525" cy="169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bg2"/>
                </a:solidFill>
                <a:latin typeface="Roboto"/>
                <a:ea typeface="Roboto"/>
              </a:rPr>
              <a:t>3. Có 2 độ đo phổ biến biến đánh giá mô hình là </a:t>
            </a:r>
          </a:p>
          <a:p>
            <a:pPr marL="285750" indent="-285750">
              <a:buFontTx/>
              <a:buChar char="-"/>
            </a:pPr>
            <a:r>
              <a:rPr lang="en-US" b="1" i="0">
                <a:solidFill>
                  <a:schemeClr val="bg2"/>
                </a:solidFill>
                <a:effectLst/>
                <a:latin typeface="Helvetica Neue"/>
                <a:ea typeface="Roboto" panose="02000000000000000000" pitchFamily="2" charset="0"/>
              </a:rPr>
              <a:t>Inception Score </a:t>
            </a:r>
            <a:r>
              <a:rPr lang="en-US" b="0" i="0">
                <a:solidFill>
                  <a:schemeClr val="bg2"/>
                </a:solidFill>
                <a:effectLst/>
                <a:latin typeface="Helvetica Neue"/>
                <a:ea typeface="Roboto" panose="02000000000000000000" pitchFamily="2" charset="0"/>
              </a:rPr>
              <a:t>(</a:t>
            </a:r>
            <a:r>
              <a:rPr lang="en-US" b="0" i="0" err="1">
                <a:solidFill>
                  <a:schemeClr val="bg2"/>
                </a:solidFill>
                <a:effectLst/>
                <a:latin typeface="Helvetica Neue"/>
                <a:ea typeface="Roboto" panose="02000000000000000000" pitchFamily="2" charset="0"/>
              </a:rPr>
              <a:t>sẽ</a:t>
            </a:r>
            <a:r>
              <a:rPr lang="en-US" b="0" i="0">
                <a:solidFill>
                  <a:schemeClr val="bg2"/>
                </a:solidFill>
                <a:effectLst/>
                <a:latin typeface="Helvetica Neue"/>
                <a:ea typeface="Roboto" panose="02000000000000000000" pitchFamily="2" charset="0"/>
              </a:rPr>
              <a:t> </a:t>
            </a:r>
            <a:r>
              <a:rPr lang="en-US" b="0" i="0" err="1">
                <a:solidFill>
                  <a:schemeClr val="bg2"/>
                </a:solidFill>
                <a:effectLst/>
                <a:latin typeface="Helvetica Neue"/>
                <a:ea typeface="Roboto" panose="02000000000000000000" pitchFamily="2" charset="0"/>
              </a:rPr>
              <a:t>được</a:t>
            </a:r>
            <a:r>
              <a:rPr lang="en-US" b="0" i="0">
                <a:solidFill>
                  <a:schemeClr val="bg2"/>
                </a:solidFill>
                <a:effectLst/>
                <a:latin typeface="Helvetica Neue"/>
                <a:ea typeface="Roboto" panose="02000000000000000000" pitchFamily="2" charset="0"/>
              </a:rPr>
              <a:t> </a:t>
            </a:r>
            <a:r>
              <a:rPr lang="en-US" b="0" i="0" err="1">
                <a:solidFill>
                  <a:schemeClr val="bg2"/>
                </a:solidFill>
                <a:effectLst/>
                <a:latin typeface="Helvetica Neue"/>
                <a:ea typeface="Roboto" panose="02000000000000000000" pitchFamily="2" charset="0"/>
              </a:rPr>
              <a:t>trình</a:t>
            </a:r>
            <a:r>
              <a:rPr lang="en-US" b="0" i="0">
                <a:solidFill>
                  <a:schemeClr val="bg2"/>
                </a:solidFill>
                <a:effectLst/>
                <a:latin typeface="Helvetica Neue"/>
                <a:ea typeface="Roboto" panose="02000000000000000000" pitchFamily="2" charset="0"/>
              </a:rPr>
              <a:t> </a:t>
            </a:r>
            <a:r>
              <a:rPr lang="en-US" b="0" i="0" err="1">
                <a:solidFill>
                  <a:schemeClr val="bg2"/>
                </a:solidFill>
                <a:effectLst/>
                <a:latin typeface="Helvetica Neue"/>
                <a:ea typeface="Roboto" panose="02000000000000000000" pitchFamily="2" charset="0"/>
              </a:rPr>
              <a:t>bày</a:t>
            </a:r>
            <a:r>
              <a:rPr lang="en-US" b="0" i="0">
                <a:solidFill>
                  <a:schemeClr val="bg2"/>
                </a:solidFill>
                <a:effectLst/>
                <a:latin typeface="Helvetica Neue"/>
                <a:ea typeface="Roboto" panose="02000000000000000000" pitchFamily="2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b="1" i="0" err="1">
                <a:solidFill>
                  <a:schemeClr val="bg2"/>
                </a:solidFill>
                <a:effectLst/>
                <a:latin typeface="Helvetica Neue"/>
                <a:ea typeface="Roboto" panose="02000000000000000000" pitchFamily="2" charset="0"/>
              </a:rPr>
              <a:t>Frechet</a:t>
            </a:r>
            <a:r>
              <a:rPr lang="en-US" b="1" i="0">
                <a:solidFill>
                  <a:schemeClr val="bg2"/>
                </a:solidFill>
                <a:effectLst/>
                <a:latin typeface="Helvetica Neue"/>
                <a:ea typeface="Roboto" panose="02000000000000000000" pitchFamily="2" charset="0"/>
              </a:rPr>
              <a:t> Inception Distance</a:t>
            </a:r>
          </a:p>
          <a:p>
            <a:endParaRPr lang="en-US" b="0" i="0">
              <a:solidFill>
                <a:schemeClr val="bg2"/>
              </a:solidFill>
              <a:effectLst/>
              <a:latin typeface="Helvetica Neue"/>
              <a:ea typeface="Roboto" panose="02000000000000000000" pitchFamily="2" charset="0"/>
            </a:endParaRPr>
          </a:p>
          <a:p>
            <a:endParaRPr lang="en" sz="1200">
              <a:solidFill>
                <a:schemeClr val="bg2"/>
              </a:solidFill>
              <a:latin typeface="Roboto" panose="02000000000000000000" pitchFamily="2" charset="0"/>
              <a:ea typeface="Roboto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8F8DDA3-BBF1-4C7D-8477-9C4AC0290C87}"/>
              </a:ext>
            </a:extLst>
          </p:cNvPr>
          <p:cNvSpPr txBox="1"/>
          <p:nvPr/>
        </p:nvSpPr>
        <p:spPr>
          <a:xfrm>
            <a:off x="1571520" y="4319686"/>
            <a:ext cx="1349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r>
              <a:rPr lang="en-US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minh</a:t>
            </a:r>
            <a:r>
              <a:rPr lang="en-US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họa</a:t>
            </a:r>
            <a:r>
              <a:rPr lang="en-US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thang </a:t>
            </a:r>
            <a:r>
              <a:rPr lang="en-US" b="1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đo</a:t>
            </a:r>
            <a:r>
              <a:rPr lang="en-US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FID</a:t>
            </a:r>
          </a:p>
        </p:txBody>
      </p:sp>
      <p:pic>
        <p:nvPicPr>
          <p:cNvPr id="2056" name="Picture 8" descr="How to Implement the Frechet Inception Distance (FID) for Evaluating GANs">
            <a:extLst>
              <a:ext uri="{FF2B5EF4-FFF2-40B4-BE49-F238E27FC236}">
                <a16:creationId xmlns:a16="http://schemas.microsoft.com/office/drawing/2014/main" id="{8C38EBE3-BD65-449B-8C50-2DE9A5B52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25" y="1885834"/>
            <a:ext cx="3155727" cy="213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ID and inception score">
            <a:extLst>
              <a:ext uri="{FF2B5EF4-FFF2-40B4-BE49-F238E27FC236}">
                <a16:creationId xmlns:a16="http://schemas.microsoft.com/office/drawing/2014/main" id="{8D989DA3-6A67-43D0-8B36-E733C9CE2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487" y="2126325"/>
            <a:ext cx="4745003" cy="18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FC310F99-A67D-419F-8441-81C4A64DC444}"/>
              </a:ext>
            </a:extLst>
          </p:cNvPr>
          <p:cNvSpPr txBox="1"/>
          <p:nvPr/>
        </p:nvSpPr>
        <p:spPr>
          <a:xfrm>
            <a:off x="5399077" y="4058076"/>
            <a:ext cx="13498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r>
              <a:rPr lang="en-US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minh</a:t>
            </a:r>
            <a:r>
              <a:rPr lang="en-US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họa</a:t>
            </a:r>
            <a:r>
              <a:rPr lang="en-US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sử</a:t>
            </a:r>
            <a:r>
              <a:rPr lang="en-US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dụng</a:t>
            </a:r>
            <a:r>
              <a:rPr lang="en-US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 thang </a:t>
            </a:r>
            <a:r>
              <a:rPr lang="en-US" b="1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đo</a:t>
            </a:r>
            <a:r>
              <a:rPr lang="en-US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tập</a:t>
            </a:r>
            <a:r>
              <a:rPr lang="en-US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MNIST</a:t>
            </a: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20123C32-8F6A-4538-BB91-6FC9058C9C43}"/>
              </a:ext>
            </a:extLst>
          </p:cNvPr>
          <p:cNvSpPr txBox="1"/>
          <p:nvPr/>
        </p:nvSpPr>
        <p:spPr>
          <a:xfrm>
            <a:off x="1223525" y="1001544"/>
            <a:ext cx="4620984" cy="13094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07000"/>
              </a:lnSpc>
              <a:spcAft>
                <a:spcPts val="800"/>
              </a:spcAft>
              <a:defRPr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3. Hai thang </a:t>
            </a:r>
            <a:r>
              <a:rPr lang="en-US" err="1"/>
              <a:t>đo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hình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Frechet</a:t>
            </a:r>
            <a:r>
              <a:rPr lang="en-US"/>
              <a:t> Inception Distance </a:t>
            </a:r>
          </a:p>
          <a:p>
            <a:r>
              <a:rPr lang="en-US"/>
              <a:t>- Inception Score (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trình</a:t>
            </a:r>
            <a:r>
              <a:rPr lang="en-US"/>
              <a:t> </a:t>
            </a:r>
            <a:r>
              <a:rPr lang="en-US" err="1"/>
              <a:t>bày</a:t>
            </a:r>
            <a:r>
              <a:rPr lang="en-US"/>
              <a:t>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2643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635499" y="243763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latin typeface="Roboto"/>
                <a:ea typeface="Roboto"/>
              </a:rPr>
              <a:t>5.2. Mutual information ( </a:t>
            </a:r>
            <a:r>
              <a:rPr lang="en" sz="2400" b="1" err="1">
                <a:latin typeface="Roboto"/>
                <a:ea typeface="Roboto"/>
              </a:rPr>
              <a:t>Tương</a:t>
            </a:r>
            <a:r>
              <a:rPr lang="en" sz="2400" b="1">
                <a:latin typeface="Roboto"/>
                <a:ea typeface="Roboto"/>
              </a:rPr>
              <a:t> </a:t>
            </a:r>
            <a:r>
              <a:rPr lang="en" sz="2400" b="1" err="1">
                <a:latin typeface="Roboto"/>
                <a:ea typeface="Roboto"/>
              </a:rPr>
              <a:t>trợ</a:t>
            </a:r>
            <a:r>
              <a:rPr lang="en" sz="2400" b="1">
                <a:latin typeface="Roboto"/>
                <a:ea typeface="Roboto"/>
              </a:rPr>
              <a:t> </a:t>
            </a:r>
            <a:r>
              <a:rPr lang="en" sz="2400" b="1" err="1">
                <a:latin typeface="Roboto"/>
                <a:ea typeface="Roboto"/>
              </a:rPr>
              <a:t>thông</a:t>
            </a:r>
            <a:r>
              <a:rPr lang="en" sz="2400" b="1">
                <a:latin typeface="Roboto"/>
                <a:ea typeface="Roboto"/>
              </a:rPr>
              <a:t> tin )</a:t>
            </a:r>
            <a:r>
              <a:rPr lang="en" sz="2400">
                <a:latin typeface="Roboto"/>
                <a:ea typeface="Roboto"/>
              </a:rPr>
              <a:t> </a:t>
            </a:r>
            <a:endParaRPr sz="2400" b="1"/>
          </a:p>
        </p:txBody>
      </p:sp>
      <p:sp>
        <p:nvSpPr>
          <p:cNvPr id="531" name="Google Shape;531;p13"/>
          <p:cNvSpPr txBox="1"/>
          <p:nvPr/>
        </p:nvSpPr>
        <p:spPr>
          <a:xfrm>
            <a:off x="747925" y="1449675"/>
            <a:ext cx="29970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SzPts val="1100"/>
            </a:pPr>
            <a:endParaRPr lang="vi-VN" sz="1200">
              <a:solidFill>
                <a:srgbClr val="3D4965"/>
              </a:solidFill>
              <a:latin typeface="Roboto"/>
              <a:ea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3D4965"/>
              </a:solidFill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Google Shape;532;p13"/>
              <p:cNvSpPr txBox="1"/>
              <p:nvPr/>
            </p:nvSpPr>
            <p:spPr>
              <a:xfrm>
                <a:off x="958727" y="1409610"/>
                <a:ext cx="6135201" cy="3273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marR="0" indent="-28575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Cho (X,Y) 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cặp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biến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ngẫu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nhiên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các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giá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trị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thuộc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không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gian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𝒳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𝒴</m:t>
                    </m:r>
                  </m:oMath>
                </a14:m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.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Phân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phối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đồng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thời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của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chúng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và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phân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phối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lề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lần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lượt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marR="0" indent="-28575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Khi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đó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,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tương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hỗ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thông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tin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được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định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nghĩa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:</a:t>
                </a:r>
                <a:endParaRPr lang="en-US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𝑰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  <m: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;</m:t>
                          </m:r>
                          <m: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𝑲𝑳</m:t>
                          </m:r>
                        </m:sub>
                      </m:sSub>
                      <m:r>
                        <a:rPr lang="en-US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  <m: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𝒀</m:t>
                          </m:r>
                        </m:sub>
                      </m:sSub>
                      <m:r>
                        <a:rPr lang="en-US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sub>
                      </m:sSub>
                      <m:r>
                        <a:rPr lang="en-US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𝒀</m:t>
                          </m:r>
                        </m:sub>
                      </m:sSub>
                      <m:r>
                        <a:rPr lang="en-US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)=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  <m: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𝓨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𝓧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𝑿</m:t>
                                  </m:r>
                                  <m: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𝒀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  <m: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𝐥𝐨𝐠</m:t>
                              </m:r>
                              <m:r>
                                <a:rPr lang="en-US" b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b="1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US" b="1" i="1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𝑿</m:t>
                                          </m:r>
                                          <m:r>
                                            <a:rPr lang="en-US" b="1" i="1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</m:d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𝑿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b="1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">
                  <a:solidFill>
                    <a:schemeClr val="bg2"/>
                  </a:solidFill>
                  <a:latin typeface="Roboto" panose="02000000000000000000" pitchFamily="2" charset="0"/>
                  <a:ea typeface="Roboto"/>
                </a:endParaRPr>
              </a:p>
              <a:p>
                <a:pPr marL="0" lvl="0" indent="0" algn="l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en">
                  <a:solidFill>
                    <a:schemeClr val="bg2"/>
                  </a:solidFill>
                  <a:latin typeface="Roboto"/>
                  <a:ea typeface="Roboto"/>
                  <a:cs typeface="Dosis"/>
                </a:endParaRPr>
              </a:p>
            </p:txBody>
          </p:sp>
        </mc:Choice>
        <mc:Fallback xmlns="">
          <p:sp>
            <p:nvSpPr>
              <p:cNvPr id="532" name="Google Shape;532;p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27" y="1409610"/>
                <a:ext cx="6135201" cy="3273009"/>
              </a:xfrm>
              <a:prstGeom prst="rect">
                <a:avLst/>
              </a:prstGeom>
              <a:blipFill>
                <a:blip r:embed="rId3"/>
                <a:stretch>
                  <a:fillRect l="-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175D85A0-7FA7-459E-BDA6-D2C03644A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266" y="3246752"/>
            <a:ext cx="2246811" cy="15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46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635499" y="243763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latin typeface="Roboto"/>
                <a:ea typeface="Roboto"/>
              </a:rPr>
              <a:t>5.2. Các </a:t>
            </a:r>
            <a:r>
              <a:rPr lang="en" sz="2400" b="1" err="1">
                <a:latin typeface="Roboto"/>
                <a:ea typeface="Roboto"/>
              </a:rPr>
              <a:t>tính</a:t>
            </a:r>
            <a:r>
              <a:rPr lang="en" sz="2400" b="1">
                <a:latin typeface="Roboto"/>
                <a:ea typeface="Roboto"/>
              </a:rPr>
              <a:t> </a:t>
            </a:r>
            <a:r>
              <a:rPr lang="en" sz="2400" b="1" err="1">
                <a:latin typeface="Roboto"/>
                <a:ea typeface="Roboto"/>
              </a:rPr>
              <a:t>chất</a:t>
            </a:r>
            <a:r>
              <a:rPr lang="en" sz="2400" b="1">
                <a:latin typeface="Roboto"/>
                <a:ea typeface="Roboto"/>
              </a:rPr>
              <a:t> </a:t>
            </a:r>
            <a:r>
              <a:rPr lang="en" sz="2400" b="1" err="1">
                <a:latin typeface="Roboto"/>
                <a:ea typeface="Roboto"/>
              </a:rPr>
              <a:t>của</a:t>
            </a:r>
            <a:r>
              <a:rPr lang="en" sz="2400" b="1">
                <a:latin typeface="Roboto"/>
                <a:ea typeface="Roboto"/>
              </a:rPr>
              <a:t> mutual information</a:t>
            </a:r>
            <a:endParaRPr lang="vi-VN" sz="2400" b="1"/>
          </a:p>
        </p:txBody>
      </p:sp>
      <p:sp>
        <p:nvSpPr>
          <p:cNvPr id="531" name="Google Shape;531;p13"/>
          <p:cNvSpPr txBox="1"/>
          <p:nvPr/>
        </p:nvSpPr>
        <p:spPr>
          <a:xfrm>
            <a:off x="747925" y="1449675"/>
            <a:ext cx="29970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SzPts val="1100"/>
            </a:pPr>
            <a:endParaRPr lang="vi-VN" sz="1200">
              <a:solidFill>
                <a:srgbClr val="3D4965"/>
              </a:solidFill>
              <a:latin typeface="Roboto"/>
              <a:ea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3D4965"/>
              </a:solidFill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Google Shape;532;p13"/>
              <p:cNvSpPr txBox="1"/>
              <p:nvPr/>
            </p:nvSpPr>
            <p:spPr>
              <a:xfrm>
                <a:off x="747925" y="1391786"/>
                <a:ext cx="6410307" cy="3273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AutoNum type="arabicPeriod"/>
                </a:pP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Khi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hai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biến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X,Y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độc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lập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thì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. Do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đó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𝑋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bg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bg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𝑌</m:t>
                                        </m:r>
                                      </m:e>
                                    </m:d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.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2.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;</m:t>
                        </m:r>
                        <m:r>
                          <a:rPr lang="en-US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: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ứ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𝑛𝑔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𝑚𝑖𝑛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𝑒𝑜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Đ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𝐽𝑒𝑛𝑠𝑒𝑛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∀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ồ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𝐾𝐿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)|</m:t>
                    </m:r>
                    <m:d>
                      <m:dPr>
                        <m:begChr m:val="|"/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</m:e>
                    </m:nary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45720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</m:e>
                    </m:nary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− 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𝔼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func>
                      <m:func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] ≥ −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bg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bg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𝑞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bg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chemeClr val="bg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bg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(do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hàm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log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hàm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lõm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)</a:t>
                </a:r>
                <a:endParaRPr lang="en-US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−</m:t>
                    </m:r>
                    <m:func>
                      <m:func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en-US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sub>
                              <m:sup/>
                              <m:e>
                                <m:r>
                                  <a:rPr lang="en-US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𝑙𝑜𝑔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chemeClr val="bg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bg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𝑞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bg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chemeClr val="bg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bg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)=</m:t>
                        </m:r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nary>
                  </m:oMath>
                </a14:m>
                <a:endParaRPr lang="en-US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">
                  <a:solidFill>
                    <a:schemeClr val="bg2"/>
                  </a:solidFill>
                  <a:latin typeface="Roboto" panose="02000000000000000000" pitchFamily="2" charset="0"/>
                  <a:ea typeface="Roboto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">
                  <a:solidFill>
                    <a:schemeClr val="bg2"/>
                  </a:solidFill>
                  <a:latin typeface="Roboto" panose="02000000000000000000" pitchFamily="2" charset="0"/>
                  <a:ea typeface="Roboto"/>
                </a:endParaRPr>
              </a:p>
              <a:p>
                <a:pPr marL="0" lvl="0" indent="0" algn="l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en">
                  <a:solidFill>
                    <a:schemeClr val="bg2"/>
                  </a:solidFill>
                  <a:latin typeface="Roboto"/>
                  <a:ea typeface="Roboto"/>
                  <a:cs typeface="Dosis"/>
                </a:endParaRPr>
              </a:p>
            </p:txBody>
          </p:sp>
        </mc:Choice>
        <mc:Fallback xmlns="">
          <p:sp>
            <p:nvSpPr>
              <p:cNvPr id="532" name="Google Shape;532;p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25" y="1391786"/>
                <a:ext cx="6410307" cy="3273009"/>
              </a:xfrm>
              <a:prstGeom prst="rect">
                <a:avLst/>
              </a:prstGeom>
              <a:blipFill>
                <a:blip r:embed="rId3"/>
                <a:stretch>
                  <a:fillRect l="-285" b="-1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2339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639319" y="69507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latin typeface="Roboto"/>
                <a:ea typeface="Roboto"/>
              </a:rPr>
              <a:t>5.2. Các </a:t>
            </a:r>
            <a:r>
              <a:rPr lang="en" sz="2400" b="1" err="1">
                <a:latin typeface="Roboto"/>
                <a:ea typeface="Roboto"/>
              </a:rPr>
              <a:t>tính</a:t>
            </a:r>
            <a:r>
              <a:rPr lang="en" sz="2400" b="1">
                <a:latin typeface="Roboto"/>
                <a:ea typeface="Roboto"/>
              </a:rPr>
              <a:t> </a:t>
            </a:r>
            <a:r>
              <a:rPr lang="en" sz="2400" b="1" err="1">
                <a:latin typeface="Roboto"/>
                <a:ea typeface="Roboto"/>
              </a:rPr>
              <a:t>chất</a:t>
            </a:r>
            <a:r>
              <a:rPr lang="en" sz="2400" b="1">
                <a:latin typeface="Roboto"/>
                <a:ea typeface="Roboto"/>
              </a:rPr>
              <a:t> </a:t>
            </a:r>
            <a:r>
              <a:rPr lang="en" sz="2400" b="1" err="1">
                <a:latin typeface="Roboto"/>
                <a:ea typeface="Roboto"/>
              </a:rPr>
              <a:t>của</a:t>
            </a:r>
            <a:r>
              <a:rPr lang="en" sz="2400" b="1">
                <a:latin typeface="Roboto"/>
                <a:ea typeface="Roboto"/>
              </a:rPr>
              <a:t> mutual information</a:t>
            </a:r>
            <a:endParaRPr lang="vi-VN" sz="2400" b="1"/>
          </a:p>
        </p:txBody>
      </p:sp>
      <p:sp>
        <p:nvSpPr>
          <p:cNvPr id="531" name="Google Shape;531;p13"/>
          <p:cNvSpPr txBox="1"/>
          <p:nvPr/>
        </p:nvSpPr>
        <p:spPr>
          <a:xfrm>
            <a:off x="747925" y="1449675"/>
            <a:ext cx="29970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SzPts val="1100"/>
            </a:pPr>
            <a:endParaRPr lang="vi-VN" sz="1200">
              <a:solidFill>
                <a:srgbClr val="3D4965"/>
              </a:solidFill>
              <a:latin typeface="Roboto"/>
              <a:ea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3D4965"/>
              </a:solidFill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Google Shape;532;p13"/>
              <p:cNvSpPr txBox="1"/>
              <p:nvPr/>
            </p:nvSpPr>
            <p:spPr>
              <a:xfrm>
                <a:off x="1151569" y="1644534"/>
                <a:ext cx="6135201" cy="3273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en-US" sz="160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3. </a:t>
                </a:r>
                <a:r>
                  <a:rPr lang="en-US" sz="1600" b="1" err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Tính</a:t>
                </a:r>
                <a:r>
                  <a:rPr lang="en-US" sz="1600" b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b="1" err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đối</a:t>
                </a:r>
                <a:r>
                  <a:rPr lang="en-US" sz="1600" b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b="1" err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xứng</a:t>
                </a:r>
                <a:r>
                  <a:rPr lang="en-US" sz="1600" b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6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𝒴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d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60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𝒳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d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60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r>
                  <a:rPr lang="en-US" sz="1600" err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Thế</a:t>
                </a:r>
                <a:r>
                  <a:rPr lang="en-US" sz="160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nên</a:t>
                </a:r>
                <a:r>
                  <a:rPr lang="en-US" sz="160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6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6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6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6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160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">
                  <a:solidFill>
                    <a:schemeClr val="bg2"/>
                  </a:solidFill>
                  <a:latin typeface="Roboto" panose="02000000000000000000" pitchFamily="2" charset="0"/>
                  <a:ea typeface="Roboto"/>
                </a:endParaRPr>
              </a:p>
              <a:p>
                <a:pPr marL="0" lvl="0" indent="0" algn="l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en">
                  <a:solidFill>
                    <a:schemeClr val="bg2"/>
                  </a:solidFill>
                  <a:latin typeface="Roboto"/>
                  <a:ea typeface="Roboto"/>
                  <a:cs typeface="Dosis"/>
                </a:endParaRPr>
              </a:p>
            </p:txBody>
          </p:sp>
        </mc:Choice>
        <mc:Fallback xmlns="">
          <p:sp>
            <p:nvSpPr>
              <p:cNvPr id="532" name="Google Shape;532;p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569" y="1644534"/>
                <a:ext cx="6135201" cy="3273009"/>
              </a:xfrm>
              <a:prstGeom prst="rect">
                <a:avLst/>
              </a:prstGeom>
              <a:blipFill>
                <a:blip r:embed="rId3"/>
                <a:stretch>
                  <a:fillRect l="-5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81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639319" y="69507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latin typeface="Roboto"/>
                <a:ea typeface="Roboto"/>
              </a:rPr>
              <a:t>5.2. Các </a:t>
            </a:r>
            <a:r>
              <a:rPr lang="en" sz="2400" b="1" err="1">
                <a:latin typeface="Roboto"/>
                <a:ea typeface="Roboto"/>
              </a:rPr>
              <a:t>tính</a:t>
            </a:r>
            <a:r>
              <a:rPr lang="en" sz="2400" b="1">
                <a:latin typeface="Roboto"/>
                <a:ea typeface="Roboto"/>
              </a:rPr>
              <a:t> </a:t>
            </a:r>
            <a:r>
              <a:rPr lang="en" sz="2400" b="1" err="1">
                <a:latin typeface="Roboto"/>
                <a:ea typeface="Roboto"/>
              </a:rPr>
              <a:t>chất</a:t>
            </a:r>
            <a:r>
              <a:rPr lang="en" sz="2400" b="1">
                <a:latin typeface="Roboto"/>
                <a:ea typeface="Roboto"/>
              </a:rPr>
              <a:t> </a:t>
            </a:r>
            <a:r>
              <a:rPr lang="en" sz="2400" b="1" err="1">
                <a:latin typeface="Roboto"/>
                <a:ea typeface="Roboto"/>
              </a:rPr>
              <a:t>của</a:t>
            </a:r>
            <a:r>
              <a:rPr lang="en" sz="2400" b="1">
                <a:latin typeface="Roboto"/>
                <a:ea typeface="Roboto"/>
              </a:rPr>
              <a:t> mutual information</a:t>
            </a:r>
            <a:endParaRPr lang="vi-VN" sz="2400" b="1"/>
          </a:p>
        </p:txBody>
      </p:sp>
      <p:sp>
        <p:nvSpPr>
          <p:cNvPr id="531" name="Google Shape;531;p13"/>
          <p:cNvSpPr txBox="1"/>
          <p:nvPr/>
        </p:nvSpPr>
        <p:spPr>
          <a:xfrm>
            <a:off x="747925" y="1449675"/>
            <a:ext cx="29970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SzPts val="1100"/>
            </a:pPr>
            <a:endParaRPr lang="vi-VN" sz="1200">
              <a:solidFill>
                <a:srgbClr val="3D4965"/>
              </a:solidFill>
              <a:latin typeface="Roboto"/>
              <a:ea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3D4965"/>
              </a:solidFill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Google Shape;532;p13"/>
              <p:cNvSpPr txBox="1"/>
              <p:nvPr/>
            </p:nvSpPr>
            <p:spPr>
              <a:xfrm>
                <a:off x="540164" y="1393109"/>
                <a:ext cx="7476321" cy="39740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en-US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4. </a:t>
                </a:r>
                <a:r>
                  <a:rPr lang="en-US" err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Biểu</a:t>
                </a:r>
                <a:r>
                  <a:rPr lang="en-US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diễn</a:t>
                </a:r>
                <a:r>
                  <a:rPr lang="en-US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theo</a:t>
                </a:r>
                <a:r>
                  <a:rPr lang="en-US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phân</a:t>
                </a:r>
                <a:r>
                  <a:rPr lang="en-US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rã</a:t>
                </a:r>
                <a:r>
                  <a:rPr lang="en-US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b="1" err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Kullback-Leibler</a:t>
                </a:r>
                <a:r>
                  <a:rPr lang="en-US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sz="18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580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𝑋</m:t>
                        </m:r>
                        <m:r>
                          <a:rPr lang="en-US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;</m:t>
                        </m:r>
                        <m:r>
                          <a:rPr lang="en-US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= 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𝑌</m:t>
                        </m:r>
                        <m:r>
                          <a:rPr lang="en-US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;</m:t>
                        </m:r>
                        <m:r>
                          <a:rPr lang="en-US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𝑋</m:t>
                        </m:r>
                      </m:e>
                    </m:d>
                    <m:r>
                      <a:rPr lang="en-US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= 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naryPr>
                      <m:sub>
                        <m:r>
                          <a:rPr lang="en-US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𝑥</m:t>
                        </m:r>
                        <m:r>
                          <a:rPr lang="en-US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∈</m:t>
                        </m:r>
                        <m:r>
                          <a:rPr lang="en-US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𝒳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naryPr>
                          <m:sub>
                            <m:r>
                              <a:rPr lang="en-US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𝑦</m:t>
                            </m:r>
                            <m:r>
                              <a:rPr lang="en-US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∈</m:t>
                            </m:r>
                            <m:r>
                              <a:rPr lang="en-US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𝒴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  <m:t>𝑋</m:t>
                                </m:r>
                                <m:r>
                                  <a:rPr lang="en-US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  <m:t>,</m:t>
                                </m:r>
                                <m:r>
                                  <a:rPr lang="en-US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  <m:t>𝑌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  <m:t>𝑥</m:t>
                                </m:r>
                                <m:r>
                                  <a:rPr lang="en-US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  <m:t>,</m:t>
                                </m:r>
                                <m:r>
                                  <a:rPr lang="en-US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log</m:t>
                            </m:r>
                            <m:r>
                              <a:rPr lang="en-US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⁡(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  <a:ea typeface="Roboto" panose="02000000000000000000" pitchFamily="2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  <a:ea typeface="Roboto" panose="02000000000000000000" pitchFamily="2" charset="0"/>
                                          </a:rPr>
                                          <m:t>𝑋</m:t>
                                        </m:r>
                                        <m:r>
                                          <a:rPr lang="en-US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  <a:ea typeface="Roboto" panose="02000000000000000000" pitchFamily="2" charset="0"/>
                                          </a:rPr>
                                          <m:t>,</m:t>
                                        </m:r>
                                        <m:r>
                                          <a:rPr lang="en-US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  <a:ea typeface="Roboto" panose="02000000000000000000" pitchFamily="2" charset="0"/>
                                          </a:rPr>
                                          <m:t>𝑌</m:t>
                                        </m:r>
                                      </m:e>
                                    </m:d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</a:rPr>
                                      <m:t>𝑥</m:t>
                                    </m:r>
                                    <m:r>
                                      <a:rPr lang="en-US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</a:rPr>
                                      <m:t>,</m:t>
                                    </m:r>
                                    <m:r>
                                      <a:rPr lang="en-US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</a:rPr>
                                      <m:t>𝑦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</a:rPr>
                                      <m:t>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</a:rPr>
                                      <m:t>𝑥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</a:rPr>
                                      <m:t>𝑦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en-US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marL="68580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𝑦</m:t>
                          </m:r>
                          <m:r>
                            <a:rPr lang="en-US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∈</m:t>
                          </m:r>
                          <m:r>
                            <a:rPr lang="en-US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𝒴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𝑥</m:t>
                              </m:r>
                              <m:r>
                                <a:rPr 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∈</m:t>
                              </m:r>
                              <m:r>
                                <a:rPr 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𝒳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𝑋</m:t>
                                  </m:r>
                                  <m:r>
                                    <a:rPr lang="en-US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|</m:t>
                                  </m:r>
                                  <m:r>
                                    <a:rPr lang="en-US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𝑌</m:t>
                                  </m:r>
                                  <m:r>
                                    <a:rPr lang="en-US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=</m:t>
                                  </m:r>
                                  <m:r>
                                    <a:rPr lang="en-US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𝑦</m:t>
                                  </m:r>
                                  <m:r>
                                    <a:rPr lang="en-US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𝑥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𝑦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 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Roboto" panose="02000000000000000000" pitchFamily="2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Roboto" panose="02000000000000000000" pitchFamily="2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𝑌</m:t>
                                          </m:r>
                                        </m:sub>
                                      </m:sSub>
                                      <m:r>
                                        <a:rPr lang="en-US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  <m:t>(</m:t>
                                      </m:r>
                                      <m:r>
                                        <a:rPr lang="en-US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  <m:t>𝑦</m:t>
                                      </m:r>
                                      <m:r>
                                        <a:rPr lang="en-US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𝑌</m:t>
                                          </m:r>
                                        </m:sub>
                                      </m:sSub>
                                      <m:r>
                                        <a:rPr lang="en-US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  <m:t>(</m:t>
                                      </m:r>
                                      <m:r>
                                        <a:rPr lang="en-US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  <m:t>𝑦</m:t>
                                      </m:r>
                                      <m:r>
                                        <a:rPr lang="en-US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 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marL="68580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𝑦</m:t>
                          </m:r>
                          <m:r>
                            <a:rPr lang="en-US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∈</m:t>
                          </m:r>
                          <m:r>
                            <a:rPr lang="en-US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𝑥</m:t>
                              </m:r>
                              <m:r>
                                <a:rPr 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∈</m:t>
                              </m:r>
                              <m:r>
                                <a:rPr 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𝒳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𝑋</m:t>
                                  </m:r>
                                  <m:r>
                                    <a:rPr lang="en-US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|</m:t>
                                  </m:r>
                                  <m:r>
                                    <a:rPr lang="en-US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𝑌</m:t>
                                  </m:r>
                                  <m:r>
                                    <a:rPr lang="en-US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=</m:t>
                                  </m:r>
                                  <m:r>
                                    <a:rPr lang="en-US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𝑦</m:t>
                                  </m:r>
                                  <m:r>
                                    <a:rPr lang="en-US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 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Roboto" panose="02000000000000000000" pitchFamily="2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Roboto" panose="02000000000000000000" pitchFamily="2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  <m:r>
                                <a:rPr 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 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𝑦</m:t>
                          </m:r>
                          <m:r>
                            <a:rPr lang="en-US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∈</m:t>
                          </m:r>
                          <m:r>
                            <a:rPr lang="en-US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𝑋</m:t>
                              </m:r>
                              <m:r>
                                <a:rPr 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|</m:t>
                              </m:r>
                              <m:r>
                                <a:rPr 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𝑌</m:t>
                              </m:r>
                              <m:r>
                                <a:rPr 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=</m:t>
                              </m:r>
                              <m:r>
                                <a:rPr 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)</m:t>
                          </m:r>
                        </m:e>
                      </m:nary>
                      <m:r>
                        <a:rPr lang="en-US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 </m:t>
                      </m:r>
                    </m:oMath>
                  </m:oMathPara>
                </a14:m>
                <a:endParaRPr lang="en-US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𝔼</m:t>
                          </m:r>
                        </m:e>
                        <m:sub>
                          <m:r>
                            <a:rPr lang="en-US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𝑌</m:t>
                          </m:r>
                        </m:sub>
                      </m:sSub>
                      <m:r>
                        <a:rPr lang="en-US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𝐷</m:t>
                          </m:r>
                        </m:e>
                        <m:sub>
                          <m:r>
                            <a:rPr lang="en-US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𝐾𝐿</m:t>
                          </m:r>
                        </m:sub>
                      </m:sSub>
                      <m:r>
                        <a:rPr lang="en-US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𝑝</m:t>
                          </m:r>
                        </m:e>
                        <m:sub>
                          <m:r>
                            <a:rPr lang="en-US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𝑋</m:t>
                          </m:r>
                          <m:r>
                            <a:rPr lang="en-US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|</m:t>
                          </m:r>
                          <m:r>
                            <a:rPr lang="en-US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𝑌</m:t>
                          </m:r>
                        </m:sub>
                      </m:sSub>
                      <m:r>
                        <a:rPr lang="en-US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𝑋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]</m:t>
                      </m:r>
                    </m:oMath>
                  </m:oMathPara>
                </a14:m>
                <a:endParaRPr lang="en-US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" sz="1200">
                  <a:solidFill>
                    <a:schemeClr val="bg2"/>
                  </a:solidFill>
                  <a:latin typeface="Roboto" panose="02000000000000000000" pitchFamily="2" charset="0"/>
                  <a:ea typeface="Roboto"/>
                </a:endParaRPr>
              </a:p>
              <a:p>
                <a:pPr marL="0" lvl="0" indent="0" algn="l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en" sz="1200">
                  <a:solidFill>
                    <a:schemeClr val="bg2"/>
                  </a:solidFill>
                  <a:latin typeface="Roboto"/>
                  <a:ea typeface="Roboto"/>
                  <a:cs typeface="Dosis"/>
                </a:endParaRPr>
              </a:p>
            </p:txBody>
          </p:sp>
        </mc:Choice>
        <mc:Fallback xmlns="">
          <p:sp>
            <p:nvSpPr>
              <p:cNvPr id="532" name="Google Shape;532;p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64" y="1393109"/>
                <a:ext cx="7476321" cy="3974049"/>
              </a:xfrm>
              <a:prstGeom prst="rect">
                <a:avLst/>
              </a:prstGeom>
              <a:blipFill>
                <a:blip r:embed="rId3"/>
                <a:stretch>
                  <a:fillRect l="-2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1357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639319" y="69507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latin typeface="Roboto"/>
                <a:ea typeface="Roboto"/>
              </a:rPr>
              <a:t>5.2. Các </a:t>
            </a:r>
            <a:r>
              <a:rPr lang="en" sz="2400" b="1" err="1">
                <a:latin typeface="Roboto"/>
                <a:ea typeface="Roboto"/>
              </a:rPr>
              <a:t>tính</a:t>
            </a:r>
            <a:r>
              <a:rPr lang="en" sz="2400" b="1">
                <a:latin typeface="Roboto"/>
                <a:ea typeface="Roboto"/>
              </a:rPr>
              <a:t> </a:t>
            </a:r>
            <a:r>
              <a:rPr lang="en" sz="2400" b="1" err="1">
                <a:latin typeface="Roboto"/>
                <a:ea typeface="Roboto"/>
              </a:rPr>
              <a:t>chất</a:t>
            </a:r>
            <a:r>
              <a:rPr lang="en" sz="2400" b="1">
                <a:latin typeface="Roboto"/>
                <a:ea typeface="Roboto"/>
              </a:rPr>
              <a:t> </a:t>
            </a:r>
            <a:r>
              <a:rPr lang="en" sz="2400" b="1" err="1">
                <a:latin typeface="Roboto"/>
                <a:ea typeface="Roboto"/>
              </a:rPr>
              <a:t>của</a:t>
            </a:r>
            <a:r>
              <a:rPr lang="en" sz="2400" b="1">
                <a:latin typeface="Roboto"/>
                <a:ea typeface="Roboto"/>
              </a:rPr>
              <a:t> mutual information</a:t>
            </a:r>
            <a:endParaRPr lang="vi-VN" sz="2400" b="1"/>
          </a:p>
        </p:txBody>
      </p:sp>
      <p:sp>
        <p:nvSpPr>
          <p:cNvPr id="531" name="Google Shape;531;p13"/>
          <p:cNvSpPr txBox="1"/>
          <p:nvPr/>
        </p:nvSpPr>
        <p:spPr>
          <a:xfrm>
            <a:off x="747925" y="1449675"/>
            <a:ext cx="29970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SzPts val="1100"/>
            </a:pPr>
            <a:endParaRPr lang="vi-VN" sz="1200">
              <a:solidFill>
                <a:srgbClr val="3D4965"/>
              </a:solidFill>
              <a:latin typeface="Roboto"/>
              <a:ea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3D4965"/>
              </a:solidFill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Google Shape;532;p13"/>
              <p:cNvSpPr txBox="1"/>
              <p:nvPr/>
            </p:nvSpPr>
            <p:spPr>
              <a:xfrm>
                <a:off x="540164" y="1393109"/>
                <a:ext cx="7476321" cy="39740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en-US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5. </a:t>
                </a:r>
                <a:r>
                  <a:rPr lang="en-US" err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Biểu</a:t>
                </a:r>
                <a:r>
                  <a:rPr lang="en-US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diễn</a:t>
                </a:r>
                <a:r>
                  <a:rPr lang="en-US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qua </a:t>
                </a:r>
                <a:r>
                  <a:rPr lang="en-US" b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Entropy </a:t>
                </a:r>
                <a:r>
                  <a:rPr lang="en-US" b="1" err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điều</a:t>
                </a:r>
                <a:r>
                  <a:rPr lang="en-US" b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b="1" err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kiện</a:t>
                </a:r>
                <a:r>
                  <a:rPr lang="en-US" b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và</a:t>
                </a:r>
                <a:r>
                  <a:rPr lang="en-US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b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Entropy </a:t>
                </a:r>
                <a:r>
                  <a:rPr lang="en-US" b="1" err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đồng</a:t>
                </a:r>
                <a:r>
                  <a:rPr lang="en-US" b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b="1" err="1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thời</a:t>
                </a:r>
                <a:r>
                  <a:rPr lang="en-US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:</a:t>
                </a:r>
              </a:p>
              <a:p>
                <a:pPr marL="4572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baseline="-25000">
                    <a:solidFill>
                      <a:schemeClr val="bg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sz="11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sz="11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sz="11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;</m:t>
                        </m:r>
                        <m:r>
                          <a:rPr lang="en-US" sz="11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en-US" sz="11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11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1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1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11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𝒳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11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𝒴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100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100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  <m:r>
                                  <a:rPr lang="en-US" sz="1100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100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100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100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sz="1100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100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sz="1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  <m:r>
                              <a:rPr lang="en-US" sz="1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⁡</m:t>
                            </m:r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1100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1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en-US" sz="1100" i="1">
                                            <a:solidFill>
                                              <a:schemeClr val="bg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00" i="1">
                                            <a:solidFill>
                                              <a:schemeClr val="bg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𝑋</m:t>
                                        </m:r>
                                        <m:r>
                                          <a:rPr lang="en-US" sz="1100" i="1">
                                            <a:solidFill>
                                              <a:schemeClr val="bg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100" i="1">
                                            <a:solidFill>
                                              <a:schemeClr val="bg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𝑌</m:t>
                                        </m:r>
                                      </m:e>
                                    </m:d>
                                  </m:sub>
                                </m:sSub>
                                <m:d>
                                  <m:dPr>
                                    <m:ctrlPr>
                                      <a:rPr lang="en-US" sz="11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1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1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11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1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sz="11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1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sz="1100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baseline="-250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1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1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1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sz="11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𝒳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100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100" i="1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100" i="1">
                                                  <a:solidFill>
                                                    <a:schemeClr val="bg2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100" i="1">
                                                  <a:solidFill>
                                                    <a:schemeClr val="bg2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sz="1100" i="1">
                                                      <a:solidFill>
                                                        <a:schemeClr val="bg2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100" i="1">
                                                      <a:solidFill>
                                                        <a:schemeClr val="bg2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𝑋</m:t>
                                                  </m:r>
                                                  <m:r>
                                                    <a:rPr lang="en-US" sz="1100" i="1">
                                                      <a:solidFill>
                                                        <a:schemeClr val="bg2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1100" i="1">
                                                      <a:solidFill>
                                                        <a:schemeClr val="bg2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</m:d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1100" i="1">
                                                  <a:solidFill>
                                                    <a:schemeClr val="bg2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100" i="1">
                                                  <a:solidFill>
                                                    <a:schemeClr val="bg2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1100" i="1">
                                                  <a:solidFill>
                                                    <a:schemeClr val="bg2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100" i="1">
                                                  <a:solidFill>
                                                    <a:schemeClr val="bg2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100" i="1">
                                                  <a:solidFill>
                                                    <a:schemeClr val="bg2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100" i="1">
                                                  <a:solidFill>
                                                    <a:schemeClr val="bg2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100" i="1">
                                                  <a:solidFill>
                                                    <a:schemeClr val="bg2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𝑋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1100" i="1">
                                                  <a:solidFill>
                                                    <a:schemeClr val="bg2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100" i="1">
                                                  <a:solidFill>
                                                    <a:schemeClr val="bg2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sz="1100" i="1" baseline="-250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 </m:t>
                      </m:r>
                      <m:r>
                        <a:rPr lang="en-US" sz="11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1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1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1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sz="11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𝒳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100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100" i="1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100" i="1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100" i="1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𝑌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100" i="1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100" i="1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sz="1100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1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1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1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sz="11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𝒳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100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  <m:r>
                                        <a:rPr lang="en-US" sz="1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|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1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1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y</m:t>
                                  </m:r>
                                  <m:r>
                                    <a:rPr lang="en-US" sz="1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100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100" i="1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100" i="1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100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  <m:r>
                                            <a:rPr lang="en-US" sz="1100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100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US" sz="1100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1100" i="1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sz="1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  <m:r>
                                        <a:rPr lang="en-US" sz="1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sz="11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 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1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1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1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sz="11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𝒳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100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100" i="1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100" i="1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100" i="1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𝑌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100" i="1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100" i="1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sz="1100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1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1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1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sz="11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𝒳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1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nary>
                      <m:d>
                        <m:dPr>
                          <m:ctrlPr>
                            <a:rPr lang="en-US" sz="11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100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  <m:r>
                                        <a:rPr lang="en-US" sz="1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|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1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100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100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sz="1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100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100" i="1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100" i="1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100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  <m:r>
                                            <a:rPr lang="en-US" sz="1100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100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US" sz="1100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1100" i="1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100" i="1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100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  <m:r>
                        <a:rPr lang="en-US" sz="11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1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1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1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sz="11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𝒴</m:t>
                          </m:r>
                        </m:sub>
                        <m:sup/>
                        <m:e>
                          <m:r>
                            <a:rPr lang="en-US" sz="11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)</m:t>
                              </m:r>
                              <m:r>
                                <a:rPr lang="en-US" sz="11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sz="11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1100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  </m:t>
                    </m:r>
                    <m:r>
                      <a:rPr lang="en-US" sz="1100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           </m:t>
                    </m:r>
                    <m:r>
                      <a:rPr lang="en-US" sz="11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= 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11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1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1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11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en-US" sz="11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1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1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11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1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11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𝒴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100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100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100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Y</m:t>
                                </m:r>
                              </m:sub>
                            </m:sSub>
                            <m:r>
                              <a:rPr lang="en-US" sz="1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y</m:t>
                            </m:r>
                            <m:r>
                              <a:rPr lang="en-US" sz="1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 sz="1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100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100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100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100" i="1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11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</m:e>
                    </m:nary>
                    <m:r>
                      <a:rPr lang="en-US" sz="11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1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𝐻</m:t>
                    </m:r>
                    <m:d>
                      <m:dPr>
                        <m:ctrlPr>
                          <a:rPr lang="en-US" sz="11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d>
                    <m:r>
                      <a:rPr lang="en-US" sz="11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1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sz="11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1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sz="11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11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11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1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(*)</a:t>
                </a:r>
                <a:endParaRPr lang="en-US" sz="1100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" sz="1200">
                  <a:solidFill>
                    <a:schemeClr val="bg2"/>
                  </a:solidFill>
                  <a:latin typeface="Roboto" panose="02000000000000000000" pitchFamily="2" charset="0"/>
                  <a:ea typeface="Roboto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" sz="1200">
                  <a:solidFill>
                    <a:schemeClr val="bg2"/>
                  </a:solidFill>
                  <a:latin typeface="Roboto" panose="02000000000000000000" pitchFamily="2" charset="0"/>
                  <a:ea typeface="Roboto"/>
                </a:endParaRPr>
              </a:p>
              <a:p>
                <a:pPr marL="0" lvl="0" indent="0" algn="l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en" sz="1200">
                  <a:solidFill>
                    <a:schemeClr val="bg2"/>
                  </a:solidFill>
                  <a:latin typeface="Roboto"/>
                  <a:ea typeface="Roboto"/>
                  <a:cs typeface="Dosis"/>
                </a:endParaRPr>
              </a:p>
            </p:txBody>
          </p:sp>
        </mc:Choice>
        <mc:Fallback xmlns="">
          <p:sp>
            <p:nvSpPr>
              <p:cNvPr id="532" name="Google Shape;532;p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64" y="1393109"/>
                <a:ext cx="7476321" cy="3974049"/>
              </a:xfrm>
              <a:prstGeom prst="rect">
                <a:avLst/>
              </a:prstGeom>
              <a:blipFill>
                <a:blip r:embed="rId3"/>
                <a:stretch>
                  <a:fillRect l="-2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112BA14B-B276-40AF-87F5-524D2270C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821" y="2094326"/>
            <a:ext cx="2077855" cy="146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26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635499" y="243763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latin typeface="Roboto"/>
                <a:ea typeface="Roboto"/>
              </a:rPr>
              <a:t>5.3. </a:t>
            </a:r>
            <a:r>
              <a:rPr lang="en-US" sz="2400" b="1">
                <a:latin typeface="Roboto"/>
                <a:ea typeface="Roboto"/>
              </a:rPr>
              <a:t>Inception Score</a:t>
            </a:r>
            <a:endParaRPr sz="2400" b="1">
              <a:latin typeface="Roboto"/>
              <a:ea typeface="Roboto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747925" y="1449675"/>
            <a:ext cx="29970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SzPts val="1100"/>
            </a:pPr>
            <a:endParaRPr lang="vi-VN" sz="1200">
              <a:solidFill>
                <a:srgbClr val="3D4965"/>
              </a:solidFill>
              <a:latin typeface="Roboto"/>
              <a:ea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3D4965"/>
              </a:solidFill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Google Shape;532;p13"/>
              <p:cNvSpPr txBox="1"/>
              <p:nvPr/>
            </p:nvSpPr>
            <p:spPr>
              <a:xfrm>
                <a:off x="813943" y="1101163"/>
                <a:ext cx="6135201" cy="3273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marR="0" indent="-28575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1600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Inception Score 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(IS)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một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thang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đo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để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tự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động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đánh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giá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chất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lượng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các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mô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hình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tạo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hình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ảnh</a:t>
                </a:r>
                <a:endParaRPr lang="en-US" sz="1600">
                  <a:solidFill>
                    <a:schemeClr val="bg2"/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marR="0" indent="-28575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Điểm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số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tìm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cách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nắm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bắt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hai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thuộc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tính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của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tập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hợp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các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hình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ảnh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được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tạo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: </a:t>
                </a:r>
                <a:endParaRPr lang="en-US" sz="1600">
                  <a:solidFill>
                    <a:schemeClr val="bg2"/>
                  </a:solidFill>
                  <a:latin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 marL="285750" marR="0" indent="-28575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+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Chất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lượng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hình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ảnh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.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Hình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ảnh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có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giống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một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đối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tượng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cụ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thể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không?</a:t>
                </a:r>
                <a:endParaRPr lang="en-US" sz="1600">
                  <a:solidFill>
                    <a:schemeClr val="bg2"/>
                  </a:solidFill>
                  <a:latin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 marL="285750" marR="0" indent="-28575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+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Đa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dạng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hình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ảnh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.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Một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loạt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các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đối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tượng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được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err="1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tạo</a:t>
                </a:r>
                <a:r>
                  <a:rPr lang="vi-VN" sz="1600">
                    <a:solidFill>
                      <a:schemeClr val="bg2"/>
                    </a:solidFill>
                    <a:latin typeface="Roboto" panose="02000000000000000000" pitchFamily="2" charset="0"/>
                    <a:cs typeface="Times New Roman" panose="02020603050405020304" pitchFamily="18" charset="0"/>
                  </a:rPr>
                  <a:t> ra?</a:t>
                </a:r>
                <a:endParaRPr lang="en-US" sz="1600">
                  <a:solidFill>
                    <a:schemeClr val="bg2"/>
                  </a:solidFill>
                  <a:latin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 marL="285750" marR="0" indent="-28575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IS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sử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dụng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một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mạng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học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sâu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huấn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luyện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trước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trên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tập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dữ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liệu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cho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trước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kích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thước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và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tính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toán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thống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kê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kết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quả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đầu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ra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mạng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áp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dụng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cho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các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hình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ảnh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sinh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ra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bởi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Generator.</a:t>
                </a:r>
                <a:endParaRPr lang="en-US" sz="1600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𝑰𝑺</m:t>
                      </m:r>
                      <m:d>
                        <m:dPr>
                          <m:ctrlPr>
                            <a:rPr lang="en-US" sz="16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𝑮</m:t>
                          </m:r>
                        </m:e>
                      </m:d>
                      <m:r>
                        <a:rPr lang="en-US" sz="16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𝐞𝐱𝐩</m:t>
                      </m:r>
                      <m:r>
                        <a:rPr lang="en-US" sz="1600" b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sz="16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sz="16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𝒈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6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𝑲𝑳</m:t>
                          </m:r>
                        </m:sub>
                      </m:sSub>
                      <m:r>
                        <a:rPr lang="en-US" sz="16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US" sz="16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sz="16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sz="16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sz="16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)||</m:t>
                      </m:r>
                      <m:r>
                        <a:rPr lang="en-US" sz="16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16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6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>
                    <a:solidFill>
                      <a:schemeClr val="bg2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		</a:t>
                </a:r>
              </a:p>
              <a:p>
                <a:endParaRPr lang="en" sz="1600">
                  <a:solidFill>
                    <a:schemeClr val="bg2"/>
                  </a:solidFill>
                  <a:latin typeface="Roboto" panose="02000000000000000000" pitchFamily="2" charset="0"/>
                  <a:ea typeface="Roboto"/>
                </a:endParaRPr>
              </a:p>
              <a:p>
                <a:pPr marL="0" lvl="0" indent="0" algn="l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en" sz="1600">
                  <a:solidFill>
                    <a:schemeClr val="bg2"/>
                  </a:solidFill>
                  <a:latin typeface="Roboto"/>
                  <a:ea typeface="Roboto"/>
                  <a:cs typeface="Dosis"/>
                </a:endParaRPr>
              </a:p>
            </p:txBody>
          </p:sp>
        </mc:Choice>
        <mc:Fallback xmlns="">
          <p:sp>
            <p:nvSpPr>
              <p:cNvPr id="532" name="Google Shape;532;p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43" y="1101163"/>
                <a:ext cx="6135201" cy="3273009"/>
              </a:xfrm>
              <a:prstGeom prst="rect">
                <a:avLst/>
              </a:prstGeom>
              <a:blipFill>
                <a:blip r:embed="rId3"/>
                <a:stretch>
                  <a:fillRect l="-398" b="-154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570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000" b="1">
                <a:latin typeface="Roboto"/>
                <a:ea typeface="Roboto"/>
              </a:rPr>
              <a:t>1. </a:t>
            </a:r>
            <a:r>
              <a:rPr lang="en-US" sz="4000" b="1" err="1">
                <a:latin typeface="Roboto"/>
                <a:ea typeface="Roboto"/>
              </a:rPr>
              <a:t>Đặt</a:t>
            </a:r>
            <a:r>
              <a:rPr lang="en-US" sz="4000" b="1">
                <a:latin typeface="Roboto"/>
                <a:ea typeface="Roboto"/>
              </a:rPr>
              <a:t> </a:t>
            </a:r>
            <a:r>
              <a:rPr lang="en-US" sz="4000" b="1" err="1">
                <a:latin typeface="Roboto"/>
                <a:ea typeface="Roboto"/>
              </a:rPr>
              <a:t>vấn</a:t>
            </a:r>
            <a:r>
              <a:rPr lang="en-US" sz="4000" b="1">
                <a:latin typeface="Roboto"/>
                <a:ea typeface="Roboto"/>
              </a:rPr>
              <a:t> </a:t>
            </a:r>
            <a:r>
              <a:rPr lang="en-US" sz="4000" b="1" err="1">
                <a:latin typeface="Roboto"/>
                <a:ea typeface="Roboto"/>
              </a:rPr>
              <a:t>đề</a:t>
            </a:r>
            <a:endParaRPr lang="en-US" b="1"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21134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635499" y="243763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latin typeface="Roboto"/>
                <a:ea typeface="Roboto"/>
              </a:rPr>
              <a:t>5.3. </a:t>
            </a:r>
            <a:r>
              <a:rPr lang="en-US" sz="2400" b="1">
                <a:latin typeface="Roboto"/>
                <a:ea typeface="Roboto"/>
              </a:rPr>
              <a:t>Inception Score</a:t>
            </a:r>
            <a:endParaRPr sz="2400" b="1">
              <a:latin typeface="Roboto"/>
              <a:ea typeface="Roboto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747925" y="1449675"/>
            <a:ext cx="29970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SzPts val="1100"/>
            </a:pPr>
            <a:endParaRPr lang="vi-VN" sz="1200">
              <a:solidFill>
                <a:srgbClr val="3D4965"/>
              </a:solidFill>
              <a:latin typeface="Roboto"/>
              <a:ea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3D4965"/>
              </a:solidFill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Google Shape;532;p13"/>
              <p:cNvSpPr txBox="1"/>
              <p:nvPr/>
            </p:nvSpPr>
            <p:spPr>
              <a:xfrm>
                <a:off x="90619" y="1141731"/>
                <a:ext cx="7111068" cy="34300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en-US" sz="1600" i="1" err="1">
                    <a:solidFill>
                      <a:schemeClr val="bg2"/>
                    </a:solidFill>
                    <a:effectLst/>
                    <a:latin typeface="Cambria Math" panose="020405030504060302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Biến</a:t>
                </a:r>
                <a:r>
                  <a:rPr lang="en-US" sz="1600" i="1">
                    <a:solidFill>
                      <a:schemeClr val="bg2"/>
                    </a:solidFill>
                    <a:effectLst/>
                    <a:latin typeface="Cambria Math" panose="020405030504060302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i="1" err="1">
                    <a:solidFill>
                      <a:schemeClr val="bg2"/>
                    </a:solidFill>
                    <a:effectLst/>
                    <a:latin typeface="Cambria Math" panose="020405030504060302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đổi</a:t>
                </a:r>
                <a:r>
                  <a:rPr lang="en-US" sz="1600" i="1">
                    <a:solidFill>
                      <a:schemeClr val="bg2"/>
                    </a:solidFill>
                    <a:effectLst/>
                    <a:latin typeface="Cambria Math" panose="020405030504060302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i="1" err="1">
                    <a:solidFill>
                      <a:schemeClr val="bg2"/>
                    </a:solidFill>
                    <a:effectLst/>
                    <a:latin typeface="Cambria Math" panose="020405030504060302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công</a:t>
                </a:r>
                <a:r>
                  <a:rPr lang="en-US" sz="1600" i="1">
                    <a:solidFill>
                      <a:schemeClr val="bg2"/>
                    </a:solidFill>
                    <a:effectLst/>
                    <a:latin typeface="Cambria Math" panose="020405030504060302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i="1" err="1">
                    <a:solidFill>
                      <a:schemeClr val="bg2"/>
                    </a:solidFill>
                    <a:effectLst/>
                    <a:latin typeface="Cambria Math" panose="020405030504060302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1600" i="1">
                    <a:solidFill>
                      <a:schemeClr val="bg2"/>
                    </a:solidFill>
                    <a:effectLst/>
                    <a:latin typeface="Cambria Math" panose="020405030504060302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i="1" err="1">
                    <a:solidFill>
                      <a:schemeClr val="bg2"/>
                    </a:solidFill>
                    <a:effectLst/>
                    <a:latin typeface="Cambria Math" panose="020405030504060302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đánh</a:t>
                </a:r>
                <a:r>
                  <a:rPr lang="en-US" sz="1600" i="1">
                    <a:solidFill>
                      <a:schemeClr val="bg2"/>
                    </a:solidFill>
                    <a:effectLst/>
                    <a:latin typeface="Cambria Math" panose="020405030504060302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i="1" err="1">
                    <a:solidFill>
                      <a:schemeClr val="bg2"/>
                    </a:solidFill>
                    <a:effectLst/>
                    <a:latin typeface="Cambria Math" panose="020405030504060302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giá</a:t>
                </a:r>
                <a:r>
                  <a:rPr lang="en-US" sz="1600" i="1">
                    <a:solidFill>
                      <a:schemeClr val="bg2"/>
                    </a:solidFill>
                    <a:effectLst/>
                    <a:latin typeface="Cambria Math" panose="020405030504060302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16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𝐼𝑆</m:t>
                          </m:r>
                          <m:r>
                            <a:rPr lang="en-US" sz="16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en-US" sz="16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16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sz="16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sz="16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16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sz="1600" b="1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sz="16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)||</m:t>
                      </m:r>
                      <m:r>
                        <a:rPr lang="en-US" sz="16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𝐻</m:t>
                    </m:r>
                    <m:d>
                      <m:dPr>
                        <m:ctrlP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sz="16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6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sz="16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16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16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600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600">
                    <a:solidFill>
                      <a:schemeClr val="bg2"/>
                    </a:solidFill>
                    <a:effectLst/>
                    <a:latin typeface="Calibri" panose="020F0502020204030204" pitchFamily="34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 Theo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tính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chất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4,5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tương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trợ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thông</a:t>
                </a:r>
                <a:r>
                  <a:rPr lang="en-US" sz="16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tin )</a:t>
                </a:r>
                <a:endParaRPr lang="en-US" sz="1600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Điều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này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có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nghĩa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:</a:t>
                </a:r>
                <a:endParaRPr lang="en-US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		Ta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có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≥0 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ê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≥0, 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𝑠𝑢𝑦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𝑟𝑎</m:t>
                    </m:r>
                  </m:oMath>
                </a14:m>
                <a:endParaRPr lang="en-US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371600" marR="0" indent="4572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 ≤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  <m:func>
                      <m:func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d>
                      </m:e>
                    </m:func>
                  </m:oMath>
                </a14:m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à 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í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𝑐h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𝑡h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ướ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ủ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ậ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ữ 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𝑙𝑖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ệ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ả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𝑛h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𝑐h𝑜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𝑡𝑟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ướ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( ả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𝑛h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𝑡h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ậ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		Do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đó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1≤  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𝐼𝑆</m:t>
                    </m:r>
                    <m:d>
                      <m:d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endParaRPr lang="en-US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		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Và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để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IS(G)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đạt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được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giá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trị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cực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đại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thì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endParaRPr lang="en-US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		+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ln</m:t>
                    </m:r>
                    <m:r>
                      <a:rPr lang="en-US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khi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và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chỉ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khi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một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phân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phối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chuẩn</a:t>
                </a:r>
                <a:endParaRPr lang="en-US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		+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0</m:t>
                    </m:r>
                  </m:oMath>
                </a14:m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xảy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ra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khi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với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duy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nhất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một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và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các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				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≠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thì</a:t>
                </a:r>
                <a:r>
                  <a:rPr lang="en-US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800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" sz="1200">
                  <a:solidFill>
                    <a:schemeClr val="bg2"/>
                  </a:solidFill>
                  <a:latin typeface="Roboto" panose="02000000000000000000" pitchFamily="2" charset="0"/>
                  <a:ea typeface="Roboto"/>
                </a:endParaRPr>
              </a:p>
              <a:p>
                <a:pPr marL="0" lvl="0" indent="0" algn="l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en" sz="1200">
                  <a:solidFill>
                    <a:schemeClr val="bg2"/>
                  </a:solidFill>
                  <a:latin typeface="Roboto"/>
                  <a:ea typeface="Roboto"/>
                  <a:cs typeface="Dosis"/>
                </a:endParaRPr>
              </a:p>
            </p:txBody>
          </p:sp>
        </mc:Choice>
        <mc:Fallback xmlns="">
          <p:sp>
            <p:nvSpPr>
              <p:cNvPr id="532" name="Google Shape;532;p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9" y="1141731"/>
                <a:ext cx="7111068" cy="3430016"/>
              </a:xfrm>
              <a:prstGeom prst="rect">
                <a:avLst/>
              </a:prstGeom>
              <a:blipFill>
                <a:blip r:embed="rId3"/>
                <a:stretch>
                  <a:fillRect l="-515" b="-5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7998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635499" y="243763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latin typeface="Roboto"/>
                <a:ea typeface="Roboto"/>
              </a:rPr>
              <a:t>5.3. </a:t>
            </a:r>
            <a:r>
              <a:rPr lang="en-US" sz="2400" b="1">
                <a:latin typeface="Roboto"/>
                <a:ea typeface="Roboto"/>
              </a:rPr>
              <a:t>Inception Score</a:t>
            </a:r>
            <a:endParaRPr lang="vi-VN" sz="2400" b="1">
              <a:latin typeface="Roboto"/>
              <a:ea typeface="Roboto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747925" y="1449675"/>
            <a:ext cx="29970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SzPts val="1100"/>
            </a:pPr>
            <a:endParaRPr lang="vi-VN" sz="1200">
              <a:solidFill>
                <a:srgbClr val="3D4965"/>
              </a:solidFill>
              <a:latin typeface="Roboto"/>
              <a:ea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3D4965"/>
              </a:solidFill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Google Shape;532;p13"/>
              <p:cNvSpPr txBox="1"/>
              <p:nvPr/>
            </p:nvSpPr>
            <p:spPr>
              <a:xfrm>
                <a:off x="747925" y="1449675"/>
                <a:ext cx="7111068" cy="34300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R="0" lv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3.   </a:t>
                </a:r>
                <a:r>
                  <a:rPr lang="en-US" sz="18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Thực</a:t>
                </a:r>
                <a:r>
                  <a:rPr lang="en-US" sz="18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hiện</a:t>
                </a:r>
                <a:r>
                  <a:rPr lang="en-US" sz="18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18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pháp</a:t>
                </a:r>
                <a:r>
                  <a:rPr lang="en-US" sz="18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đánh</a:t>
                </a:r>
                <a:r>
                  <a:rPr lang="en-US" sz="18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giá</a:t>
                </a:r>
                <a:r>
                  <a:rPr lang="en-US" sz="18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</a:t>
                </a:r>
                <a:endParaRPr lang="en-US" sz="1800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8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các</a:t>
                </a:r>
                <a:r>
                  <a:rPr lang="en-US" sz="18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mẫu</a:t>
                </a:r>
                <a:r>
                  <a:rPr lang="en-US" sz="18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8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. Ta </a:t>
                </a:r>
                <a:r>
                  <a:rPr lang="en-US" sz="18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trước</a:t>
                </a:r>
                <a:r>
                  <a:rPr lang="en-US" sz="18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tiên</a:t>
                </a:r>
                <a:r>
                  <a:rPr lang="en-US" sz="18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tính</a:t>
                </a:r>
                <a:r>
                  <a:rPr lang="en-US" sz="18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phân</a:t>
                </a:r>
                <a:r>
                  <a:rPr lang="en-US" sz="18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phối</a:t>
                </a:r>
                <a:r>
                  <a:rPr lang="en-US" sz="18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lề</a:t>
                </a:r>
                <a:r>
                  <a:rPr lang="en-US" sz="1800">
                    <a:solidFill>
                      <a:schemeClr val="bg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:</a:t>
                </a:r>
                <a:endParaRPr lang="en-US" sz="1800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acc>
                      <m:d>
                        <m:dPr>
                          <m:ctrlPr>
                            <a:rPr lang="en-US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1800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𝐼𝑆</m:t>
                      </m:r>
                      <m:r>
                        <a:rPr lang="en-US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)≈</m:t>
                      </m:r>
                      <m:r>
                        <m:rPr>
                          <m:sty m:val="p"/>
                        </m:rPr>
                        <a:rPr lang="en-US" sz="18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exp</m:t>
                      </m:r>
                      <m:r>
                        <a:rPr lang="en-US" sz="18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18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8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||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800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800" err="1">
                    <a:solidFill>
                      <a:schemeClr val="bg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800">
                    <a:solidFill>
                      <a:schemeClr val="bg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1800">
                    <a:solidFill>
                      <a:schemeClr val="bg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bg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800">
                    <a:solidFill>
                      <a:schemeClr val="bg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bg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sz="1800">
                    <a:solidFill>
                      <a:schemeClr val="bg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bg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hình</a:t>
                </a:r>
                <a:r>
                  <a:rPr lang="en-US" sz="1800">
                    <a:solidFill>
                      <a:schemeClr val="bg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bg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ảnh</a:t>
                </a:r>
                <a:r>
                  <a:rPr lang="en-US" sz="1800">
                    <a:solidFill>
                      <a:schemeClr val="bg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bg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thuộc</a:t>
                </a:r>
                <a:r>
                  <a:rPr lang="en-US" sz="1800">
                    <a:solidFill>
                      <a:schemeClr val="bg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bg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trong</a:t>
                </a:r>
                <a:r>
                  <a:rPr lang="en-US" sz="1800">
                    <a:solidFill>
                      <a:schemeClr val="bg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err="1">
                    <a:solidFill>
                      <a:schemeClr val="bg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mẫu</a:t>
                </a:r>
                <a:r>
                  <a:rPr lang="en-US" sz="1800">
                    <a:solidFill>
                      <a:schemeClr val="bg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" sz="1200">
                  <a:solidFill>
                    <a:schemeClr val="bg2"/>
                  </a:solidFill>
                  <a:latin typeface="Roboto" panose="02000000000000000000" pitchFamily="2" charset="0"/>
                  <a:ea typeface="Roboto"/>
                </a:endParaRPr>
              </a:p>
              <a:p>
                <a:pPr marL="0" lvl="0" indent="0" algn="l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en" sz="1200">
                  <a:solidFill>
                    <a:schemeClr val="bg2"/>
                  </a:solidFill>
                  <a:latin typeface="Roboto"/>
                  <a:ea typeface="Roboto"/>
                  <a:cs typeface="Dosis"/>
                </a:endParaRPr>
              </a:p>
            </p:txBody>
          </p:sp>
        </mc:Choice>
        <mc:Fallback xmlns="">
          <p:sp>
            <p:nvSpPr>
              <p:cNvPr id="532" name="Google Shape;532;p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25" y="1449675"/>
                <a:ext cx="7111068" cy="3430016"/>
              </a:xfrm>
              <a:prstGeom prst="rect">
                <a:avLst/>
              </a:prstGeom>
              <a:blipFill>
                <a:blip r:embed="rId3"/>
                <a:stretch>
                  <a:fillRect l="-7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5647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2176662" y="1661762"/>
            <a:ext cx="634349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000" b="1">
                <a:latin typeface="Roboto"/>
                <a:ea typeface="Roboto"/>
              </a:rPr>
              <a:t>6. </a:t>
            </a:r>
            <a:r>
              <a:rPr lang="en-US" sz="4000" b="1" err="1">
                <a:latin typeface="Roboto"/>
                <a:ea typeface="Roboto"/>
              </a:rPr>
              <a:t>Thực</a:t>
            </a:r>
            <a:r>
              <a:rPr lang="en-US" sz="4000" b="1">
                <a:latin typeface="Roboto"/>
                <a:ea typeface="Roboto"/>
              </a:rPr>
              <a:t> </a:t>
            </a:r>
            <a:r>
              <a:rPr lang="en-US" sz="4000" b="1" err="1">
                <a:latin typeface="Roboto"/>
                <a:ea typeface="Roboto"/>
              </a:rPr>
              <a:t>nghiệm</a:t>
            </a:r>
            <a:r>
              <a:rPr lang="en-US" sz="4000" b="1">
                <a:latin typeface="Roboto"/>
                <a:ea typeface="Roboto"/>
              </a:rPr>
              <a:t> </a:t>
            </a:r>
            <a:r>
              <a:rPr lang="en-US" sz="4000" b="1" err="1">
                <a:latin typeface="Roboto"/>
                <a:ea typeface="Roboto"/>
              </a:rPr>
              <a:t>và</a:t>
            </a:r>
            <a:r>
              <a:rPr lang="en-US" sz="4000" b="1">
                <a:latin typeface="Roboto"/>
                <a:ea typeface="Roboto"/>
              </a:rPr>
              <a:t> </a:t>
            </a:r>
            <a:r>
              <a:rPr lang="en-US" sz="4000" b="1" err="1">
                <a:latin typeface="Roboto"/>
                <a:ea typeface="Roboto"/>
              </a:rPr>
              <a:t>kết</a:t>
            </a:r>
            <a:r>
              <a:rPr lang="en-US" sz="4000" b="1">
                <a:latin typeface="Roboto"/>
                <a:ea typeface="Roboto"/>
              </a:rPr>
              <a:t> </a:t>
            </a:r>
            <a:r>
              <a:rPr lang="en-US" sz="4000" b="1" err="1">
                <a:latin typeface="Roboto"/>
                <a:ea typeface="Roboto"/>
              </a:rPr>
              <a:t>quả</a:t>
            </a:r>
            <a:endParaRPr lang="en-US" b="1"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89683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6. </a:t>
            </a:r>
            <a:r>
              <a:rPr lang="en-US" sz="2400" b="1" err="1"/>
              <a:t>Thực</a:t>
            </a:r>
            <a:r>
              <a:rPr lang="en-US" sz="2400" b="1"/>
              <a:t> </a:t>
            </a:r>
            <a:r>
              <a:rPr lang="en-US" sz="2400" b="1" err="1"/>
              <a:t>nghiệm</a:t>
            </a:r>
            <a:r>
              <a:rPr lang="en-US" sz="2400" b="1"/>
              <a:t> </a:t>
            </a:r>
            <a:r>
              <a:rPr lang="en-US" sz="2400" b="1" err="1"/>
              <a:t>và</a:t>
            </a:r>
            <a:r>
              <a:rPr lang="en-US" sz="2400" b="1"/>
              <a:t> </a:t>
            </a:r>
            <a:r>
              <a:rPr lang="en-US" sz="2400" b="1" err="1"/>
              <a:t>kết</a:t>
            </a:r>
            <a:r>
              <a:rPr lang="en-US" sz="2400" b="1"/>
              <a:t> </a:t>
            </a:r>
            <a:r>
              <a:rPr lang="en-US" sz="2400" b="1" err="1"/>
              <a:t>quả</a:t>
            </a:r>
            <a:endParaRPr sz="2400" b="1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6" name="Google Shape;530;p13">
            <a:extLst>
              <a:ext uri="{FF2B5EF4-FFF2-40B4-BE49-F238E27FC236}">
                <a16:creationId xmlns:a16="http://schemas.microsoft.com/office/drawing/2014/main" id="{618789CF-A356-429B-9D86-9D7D1BCBBC86}"/>
              </a:ext>
            </a:extLst>
          </p:cNvPr>
          <p:cNvSpPr txBox="1">
            <a:spLocks/>
          </p:cNvSpPr>
          <p:nvPr/>
        </p:nvSpPr>
        <p:spPr>
          <a:xfrm>
            <a:off x="1045381" y="629812"/>
            <a:ext cx="6893340" cy="100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b="1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/>
          </a:p>
          <a:p>
            <a:r>
              <a:rPr lang="en-US" b="1"/>
              <a:t>Dataset: </a:t>
            </a:r>
            <a:r>
              <a:rPr lang="en-US">
                <a:solidFill>
                  <a:schemeClr val="bg2"/>
                </a:solidFill>
              </a:rPr>
              <a:t>Fashion MNIST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9B8D98-E3AC-428E-9270-FE9B00EA9CE9}"/>
              </a:ext>
            </a:extLst>
          </p:cNvPr>
          <p:cNvSpPr txBox="1"/>
          <p:nvPr/>
        </p:nvSpPr>
        <p:spPr>
          <a:xfrm>
            <a:off x="1654789" y="1889967"/>
            <a:ext cx="4161717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sz="1800">
              <a:solidFill>
                <a:srgbClr val="1C4587"/>
              </a:solidFill>
              <a:latin typeface="Roboto"/>
              <a:ea typeface="Roboto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1800">
                <a:solidFill>
                  <a:srgbClr val="1C4587"/>
                </a:solidFill>
                <a:latin typeface="Roboto"/>
                <a:ea typeface="Roboto"/>
              </a:rPr>
              <a:t>Optimizer: Adam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1800">
                <a:solidFill>
                  <a:srgbClr val="1C4587"/>
                </a:solidFill>
                <a:latin typeface="Roboto"/>
                <a:ea typeface="Roboto"/>
              </a:rPr>
              <a:t>Learning rate: 0.0001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1800">
                <a:solidFill>
                  <a:srgbClr val="1C4587"/>
                </a:solidFill>
                <a:latin typeface="Roboto"/>
                <a:ea typeface="Roboto"/>
              </a:rPr>
              <a:t>Loss Function: Binary Cross Entropy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1800">
                <a:solidFill>
                  <a:srgbClr val="1C4587"/>
                </a:solidFill>
                <a:latin typeface="Roboto"/>
                <a:ea typeface="Roboto"/>
              </a:rPr>
              <a:t>Epochs: 200</a:t>
            </a:r>
          </a:p>
        </p:txBody>
      </p:sp>
      <p:sp>
        <p:nvSpPr>
          <p:cNvPr id="7" name="Google Shape;530;p13">
            <a:extLst>
              <a:ext uri="{FF2B5EF4-FFF2-40B4-BE49-F238E27FC236}">
                <a16:creationId xmlns:a16="http://schemas.microsoft.com/office/drawing/2014/main" id="{D948EAB9-80C4-4296-8CAE-35B4D352AA07}"/>
              </a:ext>
            </a:extLst>
          </p:cNvPr>
          <p:cNvSpPr txBox="1">
            <a:spLocks/>
          </p:cNvSpPr>
          <p:nvPr/>
        </p:nvSpPr>
        <p:spPr>
          <a:xfrm>
            <a:off x="1045381" y="2043839"/>
            <a:ext cx="6893340" cy="32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lang="en-US" b="1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/>
          </a:p>
          <a:p>
            <a:r>
              <a:rPr lang="en-US" b="1">
                <a:latin typeface="Roboto"/>
                <a:ea typeface="Roboto"/>
              </a:rPr>
              <a:t>Thông </a:t>
            </a:r>
            <a:r>
              <a:rPr lang="en-US" b="1" err="1">
                <a:latin typeface="Roboto"/>
                <a:ea typeface="Roboto"/>
              </a:rPr>
              <a:t>số</a:t>
            </a:r>
            <a:r>
              <a:rPr lang="en-US" b="1">
                <a:latin typeface="Roboto"/>
                <a:ea typeface="Roboto"/>
              </a:rPr>
              <a:t> </a:t>
            </a:r>
            <a:r>
              <a:rPr lang="en-US" b="1" err="1">
                <a:latin typeface="Roboto"/>
                <a:ea typeface="Roboto"/>
              </a:rPr>
              <a:t>kĩ</a:t>
            </a:r>
            <a:r>
              <a:rPr lang="en-US" b="1">
                <a:latin typeface="Roboto"/>
                <a:ea typeface="Roboto"/>
              </a:rPr>
              <a:t> </a:t>
            </a:r>
            <a:r>
              <a:rPr lang="en-US" b="1" err="1">
                <a:latin typeface="Roboto"/>
                <a:ea typeface="Roboto"/>
              </a:rPr>
              <a:t>thuật</a:t>
            </a:r>
            <a:r>
              <a:rPr lang="en-US" b="1">
                <a:latin typeface="Roboto"/>
                <a:ea typeface="Roboto"/>
              </a:rPr>
              <a:t>: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80766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6. </a:t>
            </a:r>
            <a:r>
              <a:rPr lang="en-US" sz="2400" b="1" err="1"/>
              <a:t>Thực</a:t>
            </a:r>
            <a:r>
              <a:rPr lang="en-US" sz="2400" b="1"/>
              <a:t> </a:t>
            </a:r>
            <a:r>
              <a:rPr lang="en-US" sz="2400" b="1" err="1"/>
              <a:t>nghiệm</a:t>
            </a:r>
            <a:r>
              <a:rPr lang="en-US" sz="2400" b="1"/>
              <a:t> </a:t>
            </a:r>
            <a:r>
              <a:rPr lang="en-US" sz="2400" b="1" err="1"/>
              <a:t>và</a:t>
            </a:r>
            <a:r>
              <a:rPr lang="en-US" sz="2400" b="1"/>
              <a:t> </a:t>
            </a:r>
            <a:r>
              <a:rPr lang="en-US" sz="2400" b="1" err="1"/>
              <a:t>kết</a:t>
            </a:r>
            <a:r>
              <a:rPr lang="en-US" sz="2400" b="1"/>
              <a:t> </a:t>
            </a:r>
            <a:r>
              <a:rPr lang="en-US" sz="2400" b="1" err="1"/>
              <a:t>quả</a:t>
            </a:r>
            <a:endParaRPr sz="2400" b="1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0BA545-02A3-45DC-B66E-EBC5639064D8}"/>
              </a:ext>
            </a:extLst>
          </p:cNvPr>
          <p:cNvGrpSpPr/>
          <p:nvPr/>
        </p:nvGrpSpPr>
        <p:grpSpPr>
          <a:xfrm rot="5400000">
            <a:off x="5052430" y="2421591"/>
            <a:ext cx="2269671" cy="2617809"/>
            <a:chOff x="4572000" y="1325544"/>
            <a:chExt cx="2269671" cy="26178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82B773-0379-459A-B4A6-D47EC0FB042D}"/>
                </a:ext>
              </a:extLst>
            </p:cNvPr>
            <p:cNvSpPr/>
            <p:nvPr/>
          </p:nvSpPr>
          <p:spPr>
            <a:xfrm>
              <a:off x="5461907" y="1325544"/>
              <a:ext cx="424543" cy="3020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84214B-8763-46B3-B9C5-A18A08352136}"/>
                </a:ext>
              </a:extLst>
            </p:cNvPr>
            <p:cNvSpPr/>
            <p:nvPr/>
          </p:nvSpPr>
          <p:spPr>
            <a:xfrm>
              <a:off x="5265962" y="1885948"/>
              <a:ext cx="816429" cy="316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31C462-0DF1-40AF-9FF2-9F0BFA878047}"/>
                </a:ext>
              </a:extLst>
            </p:cNvPr>
            <p:cNvSpPr/>
            <p:nvPr/>
          </p:nvSpPr>
          <p:spPr>
            <a:xfrm>
              <a:off x="4906736" y="2464882"/>
              <a:ext cx="1579788" cy="3020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166930-20E8-402C-9FCC-8F09D09DB2EE}"/>
                </a:ext>
              </a:extLst>
            </p:cNvPr>
            <p:cNvSpPr/>
            <p:nvPr/>
          </p:nvSpPr>
          <p:spPr>
            <a:xfrm>
              <a:off x="4572000" y="3028948"/>
              <a:ext cx="2269671" cy="3020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56ACFC-B8E0-4E5E-83CF-A2B68AF3DC47}"/>
                </a:ext>
              </a:extLst>
            </p:cNvPr>
            <p:cNvSpPr/>
            <p:nvPr/>
          </p:nvSpPr>
          <p:spPr>
            <a:xfrm>
              <a:off x="4776107" y="3641274"/>
              <a:ext cx="1902279" cy="3020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B1970B-013C-4EA9-8608-EA65806BC62B}"/>
              </a:ext>
            </a:extLst>
          </p:cNvPr>
          <p:cNvSpPr txBox="1"/>
          <p:nvPr/>
        </p:nvSpPr>
        <p:spPr>
          <a:xfrm>
            <a:off x="4536673" y="218838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C458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Input: 784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9610F6-27CD-4024-84B3-4BBB3EC5B5FE}"/>
              </a:ext>
            </a:extLst>
          </p:cNvPr>
          <p:cNvSpPr txBox="1"/>
          <p:nvPr/>
        </p:nvSpPr>
        <p:spPr>
          <a:xfrm>
            <a:off x="5136047" y="1884454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C458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FC0: 1024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AE46F7-60F9-4B9C-BBA6-2C83A18321E4}"/>
              </a:ext>
            </a:extLst>
          </p:cNvPr>
          <p:cNvSpPr txBox="1"/>
          <p:nvPr/>
        </p:nvSpPr>
        <p:spPr>
          <a:xfrm>
            <a:off x="5722448" y="2200523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C458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FC1: 512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842DC0-C710-4BC8-B3B9-CC9E6D580F52}"/>
              </a:ext>
            </a:extLst>
          </p:cNvPr>
          <p:cNvSpPr txBox="1"/>
          <p:nvPr/>
        </p:nvSpPr>
        <p:spPr>
          <a:xfrm>
            <a:off x="6317068" y="2595977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C458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FC2: 256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E31F2D-ABE3-451F-A0F0-AC6C154FB6CC}"/>
              </a:ext>
            </a:extLst>
          </p:cNvPr>
          <p:cNvSpPr txBox="1"/>
          <p:nvPr/>
        </p:nvSpPr>
        <p:spPr>
          <a:xfrm>
            <a:off x="6884906" y="2896962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C458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Output: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8A8153-A298-4617-A12E-18CDF2A72AB6}"/>
              </a:ext>
            </a:extLst>
          </p:cNvPr>
          <p:cNvSpPr/>
          <p:nvPr/>
        </p:nvSpPr>
        <p:spPr>
          <a:xfrm rot="16200000">
            <a:off x="946811" y="3579342"/>
            <a:ext cx="424543" cy="302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DA494C-1554-40A3-862E-6BBB0F43B692}"/>
              </a:ext>
            </a:extLst>
          </p:cNvPr>
          <p:cNvSpPr/>
          <p:nvPr/>
        </p:nvSpPr>
        <p:spPr>
          <a:xfrm rot="16200000">
            <a:off x="1318706" y="3571910"/>
            <a:ext cx="816429" cy="316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70ADEE-8CC5-4BD0-951C-9630B875EF18}"/>
              </a:ext>
            </a:extLst>
          </p:cNvPr>
          <p:cNvSpPr/>
          <p:nvPr/>
        </p:nvSpPr>
        <p:spPr>
          <a:xfrm rot="16200000">
            <a:off x="1508526" y="3556890"/>
            <a:ext cx="1579788" cy="302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CFEEED-74D6-4ACB-A588-0BF5C4E649F8}"/>
              </a:ext>
            </a:extLst>
          </p:cNvPr>
          <p:cNvSpPr/>
          <p:nvPr/>
        </p:nvSpPr>
        <p:spPr>
          <a:xfrm rot="16200000">
            <a:off x="1727651" y="3546684"/>
            <a:ext cx="2269671" cy="302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8AF6D8-D5C8-4C1B-9A96-E892BF34C175}"/>
              </a:ext>
            </a:extLst>
          </p:cNvPr>
          <p:cNvSpPr/>
          <p:nvPr/>
        </p:nvSpPr>
        <p:spPr>
          <a:xfrm rot="16200000">
            <a:off x="2523673" y="3526273"/>
            <a:ext cx="1902279" cy="302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629B45-F63F-44CD-B32A-E6E44814E0D5}"/>
              </a:ext>
            </a:extLst>
          </p:cNvPr>
          <p:cNvSpPr txBox="1"/>
          <p:nvPr/>
        </p:nvSpPr>
        <p:spPr>
          <a:xfrm>
            <a:off x="817482" y="293039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1C458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Z: 100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2293AE-0887-4E6E-AEB9-A088D4E9B442}"/>
              </a:ext>
            </a:extLst>
          </p:cNvPr>
          <p:cNvSpPr txBox="1"/>
          <p:nvPr/>
        </p:nvSpPr>
        <p:spPr>
          <a:xfrm>
            <a:off x="1319946" y="2587672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1C458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FC0: 256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EB1CD7-B800-49C6-B369-5ABF3FBD12B9}"/>
              </a:ext>
            </a:extLst>
          </p:cNvPr>
          <p:cNvSpPr txBox="1"/>
          <p:nvPr/>
        </p:nvSpPr>
        <p:spPr>
          <a:xfrm>
            <a:off x="1850033" y="2225628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C458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FC1: 512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28F2AB-C80A-4DB9-931E-398AD3A71E75}"/>
              </a:ext>
            </a:extLst>
          </p:cNvPr>
          <p:cNvSpPr txBox="1"/>
          <p:nvPr/>
        </p:nvSpPr>
        <p:spPr>
          <a:xfrm>
            <a:off x="2419531" y="2005161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C458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FC2: 1024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17AC2D-ABBD-4890-8449-5541B015E4F5}"/>
              </a:ext>
            </a:extLst>
          </p:cNvPr>
          <p:cNvSpPr txBox="1"/>
          <p:nvPr/>
        </p:nvSpPr>
        <p:spPr>
          <a:xfrm>
            <a:off x="2971773" y="2337193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C458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Output: 784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6E7CF7-044F-45E4-B74A-3EE94909D75A}"/>
              </a:ext>
            </a:extLst>
          </p:cNvPr>
          <p:cNvGrpSpPr/>
          <p:nvPr/>
        </p:nvGrpSpPr>
        <p:grpSpPr>
          <a:xfrm>
            <a:off x="817482" y="738727"/>
            <a:ext cx="11025263" cy="4195838"/>
            <a:chOff x="1006280" y="596598"/>
            <a:chExt cx="11025263" cy="4195838"/>
          </a:xfrm>
        </p:grpSpPr>
        <p:sp>
          <p:nvSpPr>
            <p:cNvPr id="30" name="Google Shape;530;p13">
              <a:extLst>
                <a:ext uri="{FF2B5EF4-FFF2-40B4-BE49-F238E27FC236}">
                  <a16:creationId xmlns:a16="http://schemas.microsoft.com/office/drawing/2014/main" id="{05B42635-A444-44B3-930D-0C5F512F0CC1}"/>
                </a:ext>
              </a:extLst>
            </p:cNvPr>
            <p:cNvSpPr txBox="1">
              <a:spLocks/>
            </p:cNvSpPr>
            <p:nvPr/>
          </p:nvSpPr>
          <p:spPr>
            <a:xfrm>
              <a:off x="1006280" y="596598"/>
              <a:ext cx="6893340" cy="85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niglet"/>
                  <a:sym typeface="Snigle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9pPr>
            </a:lstStyle>
            <a:p>
              <a:r>
                <a:rPr lang="en-US" b="1"/>
                <a:t>GAN: Generator</a:t>
              </a:r>
            </a:p>
          </p:txBody>
        </p:sp>
        <p:sp>
          <p:nvSpPr>
            <p:cNvPr id="31" name="Google Shape;530;p13">
              <a:extLst>
                <a:ext uri="{FF2B5EF4-FFF2-40B4-BE49-F238E27FC236}">
                  <a16:creationId xmlns:a16="http://schemas.microsoft.com/office/drawing/2014/main" id="{94452B72-AF1F-4E53-A407-9F77E891F48F}"/>
                </a:ext>
              </a:extLst>
            </p:cNvPr>
            <p:cNvSpPr txBox="1">
              <a:spLocks/>
            </p:cNvSpPr>
            <p:nvPr/>
          </p:nvSpPr>
          <p:spPr>
            <a:xfrm>
              <a:off x="5138203" y="611097"/>
              <a:ext cx="6893340" cy="85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niglet"/>
                  <a:sym typeface="Snigle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Sniglet"/>
                <a:buNone/>
                <a:defRPr sz="1800" b="0" i="0" u="none" strike="noStrike" cap="none">
                  <a:solidFill>
                    <a:schemeClr val="accent1"/>
                  </a:solidFill>
                  <a:latin typeface="Sniglet"/>
                  <a:ea typeface="Sniglet"/>
                  <a:cs typeface="Sniglet"/>
                  <a:sym typeface="Sniglet"/>
                </a:defRPr>
              </a:lvl9pPr>
            </a:lstStyle>
            <a:p>
              <a:r>
                <a:rPr lang="en-US" b="1"/>
                <a:t>GAN: Discriminator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69B4F2-1834-4954-A1FF-7561EA55CE26}"/>
                </a:ext>
              </a:extLst>
            </p:cNvPr>
            <p:cNvCxnSpPr/>
            <p:nvPr/>
          </p:nvCxnSpPr>
          <p:spPr>
            <a:xfrm>
              <a:off x="4655960" y="1082425"/>
              <a:ext cx="0" cy="37100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209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6. </a:t>
            </a:r>
            <a:r>
              <a:rPr lang="en-US" sz="2400" b="1" err="1"/>
              <a:t>Thực</a:t>
            </a:r>
            <a:r>
              <a:rPr lang="en-US" sz="2400" b="1"/>
              <a:t> </a:t>
            </a:r>
            <a:r>
              <a:rPr lang="en-US" sz="2400" b="1" err="1"/>
              <a:t>nghiệm</a:t>
            </a:r>
            <a:r>
              <a:rPr lang="en-US" sz="2400" b="1"/>
              <a:t> </a:t>
            </a:r>
            <a:r>
              <a:rPr lang="en-US" sz="2400" b="1" err="1"/>
              <a:t>và</a:t>
            </a:r>
            <a:r>
              <a:rPr lang="en-US" sz="2400" b="1"/>
              <a:t> </a:t>
            </a:r>
            <a:r>
              <a:rPr lang="en-US" sz="2400" b="1" err="1"/>
              <a:t>kết</a:t>
            </a:r>
            <a:r>
              <a:rPr lang="en-US" sz="2400" b="1"/>
              <a:t> </a:t>
            </a:r>
            <a:r>
              <a:rPr lang="en-US" sz="2400" b="1" err="1"/>
              <a:t>quả</a:t>
            </a:r>
            <a:endParaRPr sz="2400" b="1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6" name="Google Shape;530;p13">
            <a:extLst>
              <a:ext uri="{FF2B5EF4-FFF2-40B4-BE49-F238E27FC236}">
                <a16:creationId xmlns:a16="http://schemas.microsoft.com/office/drawing/2014/main" id="{618789CF-A356-429B-9D86-9D7D1BCBBC86}"/>
              </a:ext>
            </a:extLst>
          </p:cNvPr>
          <p:cNvSpPr txBox="1">
            <a:spLocks/>
          </p:cNvSpPr>
          <p:nvPr/>
        </p:nvSpPr>
        <p:spPr>
          <a:xfrm>
            <a:off x="1063611" y="653725"/>
            <a:ext cx="689334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b="1"/>
              <a:t>GAN: </a:t>
            </a:r>
            <a:r>
              <a:rPr lang="en-US" b="1" err="1"/>
              <a:t>Kết</a:t>
            </a:r>
            <a:r>
              <a:rPr lang="en-US" b="1"/>
              <a:t> </a:t>
            </a:r>
            <a:r>
              <a:rPr lang="en-US" b="1" err="1"/>
              <a:t>quả</a:t>
            </a:r>
            <a:endParaRPr lang="en-US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829F1F-D6C5-4A57-9EBE-2DBC4BF11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39" y="1899405"/>
            <a:ext cx="2425171" cy="2143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49DD06-4995-4475-9A7E-2C49909AF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5" y="1907344"/>
            <a:ext cx="2160654" cy="2129994"/>
          </a:xfrm>
          <a:prstGeom prst="rect">
            <a:avLst/>
          </a:prstGeom>
        </p:spPr>
      </p:pic>
      <p:sp>
        <p:nvSpPr>
          <p:cNvPr id="2" name="TextBox 25">
            <a:extLst>
              <a:ext uri="{FF2B5EF4-FFF2-40B4-BE49-F238E27FC236}">
                <a16:creationId xmlns:a16="http://schemas.microsoft.com/office/drawing/2014/main" id="{6D0E326C-EC24-4528-9CD3-BDAE59826D7A}"/>
              </a:ext>
            </a:extLst>
          </p:cNvPr>
          <p:cNvSpPr txBox="1"/>
          <p:nvPr/>
        </p:nvSpPr>
        <p:spPr>
          <a:xfrm>
            <a:off x="1024532" y="4305253"/>
            <a:ext cx="126491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>
                <a:solidFill>
                  <a:srgbClr val="1C4587"/>
                </a:solidFill>
                <a:latin typeface="Roboto"/>
                <a:ea typeface="Roboto"/>
              </a:rPr>
              <a:t>Dữ</a:t>
            </a:r>
            <a:r>
              <a:rPr lang="en-US">
                <a:solidFill>
                  <a:srgbClr val="1C4587"/>
                </a:solidFill>
                <a:latin typeface="Roboto"/>
                <a:ea typeface="Roboto"/>
              </a:rPr>
              <a:t> </a:t>
            </a:r>
            <a:r>
              <a:rPr lang="en-US" err="1">
                <a:solidFill>
                  <a:srgbClr val="1C4587"/>
                </a:solidFill>
                <a:latin typeface="Roboto"/>
                <a:ea typeface="Roboto"/>
              </a:rPr>
              <a:t>liệu</a:t>
            </a:r>
            <a:r>
              <a:rPr lang="en-US">
                <a:solidFill>
                  <a:srgbClr val="1C4587"/>
                </a:solidFill>
                <a:latin typeface="Roboto"/>
                <a:ea typeface="Roboto"/>
              </a:rPr>
              <a:t> </a:t>
            </a:r>
            <a:r>
              <a:rPr lang="en-US" err="1">
                <a:solidFill>
                  <a:srgbClr val="1C4587"/>
                </a:solidFill>
                <a:latin typeface="Roboto"/>
                <a:ea typeface="Roboto"/>
              </a:rPr>
              <a:t>gốc</a:t>
            </a:r>
            <a:endParaRPr lang="vi-VN">
              <a:solidFill>
                <a:srgbClr val="1C4587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E8529702-0FB1-48D7-92E6-4125D0D4CEE2}"/>
              </a:ext>
            </a:extLst>
          </p:cNvPr>
          <p:cNvSpPr txBox="1"/>
          <p:nvPr/>
        </p:nvSpPr>
        <p:spPr>
          <a:xfrm>
            <a:off x="6279157" y="4305253"/>
            <a:ext cx="136809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>
                <a:solidFill>
                  <a:srgbClr val="1C4587"/>
                </a:solidFill>
                <a:latin typeface="Roboto"/>
                <a:ea typeface="Roboto"/>
              </a:rPr>
              <a:t>Dữ</a:t>
            </a:r>
            <a:r>
              <a:rPr lang="en-US">
                <a:solidFill>
                  <a:srgbClr val="1C4587"/>
                </a:solidFill>
                <a:latin typeface="Roboto"/>
                <a:ea typeface="Roboto"/>
              </a:rPr>
              <a:t> </a:t>
            </a:r>
            <a:r>
              <a:rPr lang="en-US" err="1">
                <a:solidFill>
                  <a:srgbClr val="1C4587"/>
                </a:solidFill>
                <a:latin typeface="Roboto"/>
                <a:ea typeface="Roboto"/>
              </a:rPr>
              <a:t>liệu</a:t>
            </a:r>
            <a:r>
              <a:rPr lang="en-US">
                <a:solidFill>
                  <a:srgbClr val="1C4587"/>
                </a:solidFill>
                <a:latin typeface="Roboto"/>
                <a:ea typeface="Roboto"/>
              </a:rPr>
              <a:t> </a:t>
            </a:r>
            <a:r>
              <a:rPr lang="en-US" err="1">
                <a:solidFill>
                  <a:srgbClr val="1C4587"/>
                </a:solidFill>
                <a:latin typeface="Roboto"/>
                <a:ea typeface="Roboto"/>
              </a:rPr>
              <a:t>sinh</a:t>
            </a:r>
            <a:r>
              <a:rPr lang="en-US">
                <a:solidFill>
                  <a:srgbClr val="1C4587"/>
                </a:solidFill>
                <a:latin typeface="Roboto"/>
                <a:ea typeface="Roboto"/>
              </a:rPr>
              <a:t> </a:t>
            </a:r>
            <a:r>
              <a:rPr lang="en-US" err="1">
                <a:solidFill>
                  <a:srgbClr val="1C4587"/>
                </a:solidFill>
                <a:latin typeface="Roboto"/>
                <a:ea typeface="Roboto"/>
              </a:rPr>
              <a:t>ra</a:t>
            </a:r>
          </a:p>
        </p:txBody>
      </p:sp>
      <p:pic>
        <p:nvPicPr>
          <p:cNvPr id="5" name="Hình ảnh 9">
            <a:extLst>
              <a:ext uri="{FF2B5EF4-FFF2-40B4-BE49-F238E27FC236}">
                <a16:creationId xmlns:a16="http://schemas.microsoft.com/office/drawing/2014/main" id="{9C14741D-D776-4B8B-B92E-2F2D745E8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2650" y="1838981"/>
            <a:ext cx="1917700" cy="2140226"/>
          </a:xfrm>
          <a:prstGeom prst="rect">
            <a:avLst/>
          </a:prstGeom>
        </p:spPr>
      </p:pic>
      <p:sp>
        <p:nvSpPr>
          <p:cNvPr id="12" name="TextBox 25">
            <a:extLst>
              <a:ext uri="{FF2B5EF4-FFF2-40B4-BE49-F238E27FC236}">
                <a16:creationId xmlns:a16="http://schemas.microsoft.com/office/drawing/2014/main" id="{B28D9212-0636-49B4-8C07-96B4D746C96E}"/>
              </a:ext>
            </a:extLst>
          </p:cNvPr>
          <p:cNvSpPr txBox="1"/>
          <p:nvPr/>
        </p:nvSpPr>
        <p:spPr>
          <a:xfrm>
            <a:off x="3937594" y="4305253"/>
            <a:ext cx="126491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>
                <a:solidFill>
                  <a:srgbClr val="1C4587"/>
                </a:solidFill>
                <a:latin typeface="Roboto"/>
                <a:ea typeface="Roboto"/>
              </a:rPr>
              <a:t>Khởi</a:t>
            </a:r>
            <a:r>
              <a:rPr lang="en-US">
                <a:solidFill>
                  <a:srgbClr val="1C4587"/>
                </a:solidFill>
                <a:latin typeface="Roboto"/>
                <a:ea typeface="Roboto"/>
              </a:rPr>
              <a:t> </a:t>
            </a:r>
            <a:r>
              <a:rPr lang="en-US" err="1">
                <a:solidFill>
                  <a:srgbClr val="1C4587"/>
                </a:solidFill>
                <a:latin typeface="Roboto"/>
                <a:ea typeface="Roboto"/>
              </a:rPr>
              <a:t>tạo</a:t>
            </a:r>
            <a:endParaRPr lang="en-US">
              <a:solidFill>
                <a:srgbClr val="1C4587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79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6. </a:t>
            </a:r>
            <a:r>
              <a:rPr lang="en-US" sz="2400" b="1" err="1"/>
              <a:t>Thực</a:t>
            </a:r>
            <a:r>
              <a:rPr lang="en-US" sz="2400" b="1"/>
              <a:t> </a:t>
            </a:r>
            <a:r>
              <a:rPr lang="en-US" sz="2400" b="1" err="1"/>
              <a:t>nghiệm</a:t>
            </a:r>
            <a:r>
              <a:rPr lang="en-US" sz="2400" b="1"/>
              <a:t> </a:t>
            </a:r>
            <a:r>
              <a:rPr lang="en-US" sz="2400" b="1" err="1"/>
              <a:t>và</a:t>
            </a:r>
            <a:r>
              <a:rPr lang="en-US" sz="2400" b="1"/>
              <a:t> </a:t>
            </a:r>
            <a:r>
              <a:rPr lang="en-US" sz="2400" b="1" err="1"/>
              <a:t>kết</a:t>
            </a:r>
            <a:r>
              <a:rPr lang="en-US" sz="2400" b="1"/>
              <a:t> </a:t>
            </a:r>
            <a:r>
              <a:rPr lang="en-US" sz="2400" b="1" err="1"/>
              <a:t>quả</a:t>
            </a:r>
            <a:endParaRPr sz="2400" b="1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6" name="Google Shape;530;p13">
            <a:extLst>
              <a:ext uri="{FF2B5EF4-FFF2-40B4-BE49-F238E27FC236}">
                <a16:creationId xmlns:a16="http://schemas.microsoft.com/office/drawing/2014/main" id="{618789CF-A356-429B-9D86-9D7D1BCBBC86}"/>
              </a:ext>
            </a:extLst>
          </p:cNvPr>
          <p:cNvSpPr txBox="1">
            <a:spLocks/>
          </p:cNvSpPr>
          <p:nvPr/>
        </p:nvSpPr>
        <p:spPr>
          <a:xfrm>
            <a:off x="1063611" y="653725"/>
            <a:ext cx="689334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b="1">
                <a:latin typeface="Roboto"/>
                <a:ea typeface="Roboto"/>
              </a:rPr>
              <a:t>GAN: </a:t>
            </a:r>
            <a:r>
              <a:rPr lang="en-US" b="1" err="1">
                <a:latin typeface="Roboto"/>
                <a:ea typeface="Roboto"/>
              </a:rPr>
              <a:t>Hàm</a:t>
            </a:r>
            <a:r>
              <a:rPr lang="en-US" b="1">
                <a:latin typeface="Roboto"/>
                <a:ea typeface="Roboto"/>
              </a:rPr>
              <a:t> </a:t>
            </a:r>
            <a:r>
              <a:rPr lang="en-US" b="1" err="1">
                <a:latin typeface="Roboto"/>
                <a:ea typeface="Roboto"/>
              </a:rPr>
              <a:t>mất</a:t>
            </a:r>
            <a:r>
              <a:rPr lang="en-US" b="1">
                <a:latin typeface="Roboto"/>
                <a:ea typeface="Roboto"/>
              </a:rPr>
              <a:t> </a:t>
            </a:r>
            <a:r>
              <a:rPr lang="en-US" b="1" err="1">
                <a:latin typeface="Roboto"/>
                <a:ea typeface="Roboto"/>
              </a:rPr>
              <a:t>mát</a:t>
            </a:r>
            <a:endParaRPr lang="en-US" b="1">
              <a:latin typeface="Roboto"/>
              <a:ea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DC229-99AF-470F-A35D-F210BDEAE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286" y="1620437"/>
            <a:ext cx="4500922" cy="2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62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6. </a:t>
            </a:r>
            <a:r>
              <a:rPr lang="en-US" sz="2400" b="1" err="1"/>
              <a:t>Thực</a:t>
            </a:r>
            <a:r>
              <a:rPr lang="en-US" sz="2400" b="1"/>
              <a:t> </a:t>
            </a:r>
            <a:r>
              <a:rPr lang="en-US" sz="2400" b="1" err="1"/>
              <a:t>nghiệm</a:t>
            </a:r>
            <a:r>
              <a:rPr lang="en-US" sz="2400" b="1"/>
              <a:t> </a:t>
            </a:r>
            <a:r>
              <a:rPr lang="en-US" sz="2400" b="1" err="1"/>
              <a:t>và</a:t>
            </a:r>
            <a:r>
              <a:rPr lang="en-US" sz="2400" b="1"/>
              <a:t> </a:t>
            </a:r>
            <a:r>
              <a:rPr lang="en-US" sz="2400" b="1" err="1"/>
              <a:t>kết</a:t>
            </a:r>
            <a:r>
              <a:rPr lang="en-US" sz="2400" b="1"/>
              <a:t> </a:t>
            </a:r>
            <a:r>
              <a:rPr lang="en-US" sz="2400" b="1" err="1"/>
              <a:t>quả</a:t>
            </a:r>
            <a:endParaRPr sz="2400" b="1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6" name="Google Shape;530;p13">
            <a:extLst>
              <a:ext uri="{FF2B5EF4-FFF2-40B4-BE49-F238E27FC236}">
                <a16:creationId xmlns:a16="http://schemas.microsoft.com/office/drawing/2014/main" id="{618789CF-A356-429B-9D86-9D7D1BCBBC86}"/>
              </a:ext>
            </a:extLst>
          </p:cNvPr>
          <p:cNvSpPr txBox="1">
            <a:spLocks/>
          </p:cNvSpPr>
          <p:nvPr/>
        </p:nvSpPr>
        <p:spPr>
          <a:xfrm>
            <a:off x="1063611" y="653725"/>
            <a:ext cx="689334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b="1">
                <a:latin typeface="Roboto"/>
                <a:ea typeface="Roboto"/>
              </a:rPr>
              <a:t>DCGAN: Generator</a:t>
            </a:r>
          </a:p>
        </p:txBody>
      </p:sp>
      <p:sp>
        <p:nvSpPr>
          <p:cNvPr id="7" name="Google Shape;530;p13">
            <a:extLst>
              <a:ext uri="{FF2B5EF4-FFF2-40B4-BE49-F238E27FC236}">
                <a16:creationId xmlns:a16="http://schemas.microsoft.com/office/drawing/2014/main" id="{F9D9E605-844D-4AB0-A108-36DF0F9E0B1D}"/>
              </a:ext>
            </a:extLst>
          </p:cNvPr>
          <p:cNvSpPr txBox="1">
            <a:spLocks/>
          </p:cNvSpPr>
          <p:nvPr/>
        </p:nvSpPr>
        <p:spPr>
          <a:xfrm>
            <a:off x="4688704" y="667613"/>
            <a:ext cx="689334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b="1">
                <a:latin typeface="Roboto"/>
                <a:ea typeface="Roboto"/>
              </a:rPr>
              <a:t>DCGAN: Discriminator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B2B13C-8D5B-4648-9585-C1841B40779F}"/>
              </a:ext>
            </a:extLst>
          </p:cNvPr>
          <p:cNvCxnSpPr/>
          <p:nvPr/>
        </p:nvCxnSpPr>
        <p:spPr>
          <a:xfrm>
            <a:off x="4287605" y="1137424"/>
            <a:ext cx="0" cy="3866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498C60-8FA7-42F8-9D0F-3B7BCA5E0ADB}"/>
              </a:ext>
            </a:extLst>
          </p:cNvPr>
          <p:cNvGrpSpPr/>
          <p:nvPr/>
        </p:nvGrpSpPr>
        <p:grpSpPr>
          <a:xfrm rot="10800000">
            <a:off x="4856493" y="2571750"/>
            <a:ext cx="3306279" cy="1149942"/>
            <a:chOff x="19182" y="2045695"/>
            <a:chExt cx="3306279" cy="11499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3921F9B-AEE5-43D1-A1E5-61EC55883FBD}"/>
                </a:ext>
              </a:extLst>
            </p:cNvPr>
            <p:cNvSpPr/>
            <p:nvPr/>
          </p:nvSpPr>
          <p:spPr>
            <a:xfrm>
              <a:off x="19182" y="2431257"/>
              <a:ext cx="277235" cy="264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0FA08C59-A7D6-40A9-B3EB-D11E43AAF289}"/>
                </a:ext>
              </a:extLst>
            </p:cNvPr>
            <p:cNvSpPr/>
            <p:nvPr/>
          </p:nvSpPr>
          <p:spPr>
            <a:xfrm rot="10800000">
              <a:off x="599619" y="2235597"/>
              <a:ext cx="424292" cy="76834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771EEDED-D34D-474D-94C2-9B6B051D47CA}"/>
                </a:ext>
              </a:extLst>
            </p:cNvPr>
            <p:cNvSpPr/>
            <p:nvPr/>
          </p:nvSpPr>
          <p:spPr>
            <a:xfrm rot="10800000">
              <a:off x="1327112" y="2045695"/>
              <a:ext cx="507795" cy="1149942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B3BA6749-024F-4639-A3FE-1D3D6ABF5A8B}"/>
                </a:ext>
              </a:extLst>
            </p:cNvPr>
            <p:cNvSpPr/>
            <p:nvPr/>
          </p:nvSpPr>
          <p:spPr>
            <a:xfrm rot="10800000">
              <a:off x="2118980" y="2068016"/>
              <a:ext cx="631283" cy="112762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7BEADA4E-B6EB-4A3A-A8C5-A166F7967F78}"/>
                </a:ext>
              </a:extLst>
            </p:cNvPr>
            <p:cNvSpPr/>
            <p:nvPr/>
          </p:nvSpPr>
          <p:spPr>
            <a:xfrm rot="10800000">
              <a:off x="3011141" y="2407444"/>
              <a:ext cx="314320" cy="40005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9709B5-EE91-4BC7-9714-4682F54EDF6A}"/>
              </a:ext>
            </a:extLst>
          </p:cNvPr>
          <p:cNvSpPr txBox="1"/>
          <p:nvPr/>
        </p:nvSpPr>
        <p:spPr>
          <a:xfrm>
            <a:off x="522016" y="253543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C4587"/>
                </a:solidFill>
              </a:rPr>
              <a:t>Z= 100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C34C772-9434-4DF8-AA8D-DF0471A5C12D}"/>
              </a:ext>
            </a:extLst>
          </p:cNvPr>
          <p:cNvGrpSpPr/>
          <p:nvPr/>
        </p:nvGrpSpPr>
        <p:grpSpPr>
          <a:xfrm>
            <a:off x="709825" y="2520262"/>
            <a:ext cx="3377717" cy="1201431"/>
            <a:chOff x="-52256" y="1995593"/>
            <a:chExt cx="3377717" cy="1201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9E3D456-5E48-41C9-BFE0-19AE0B3EEE66}"/>
                </a:ext>
              </a:extLst>
            </p:cNvPr>
            <p:cNvSpPr/>
            <p:nvPr/>
          </p:nvSpPr>
          <p:spPr>
            <a:xfrm>
              <a:off x="-52256" y="2423319"/>
              <a:ext cx="277235" cy="264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D3359708-B0F6-49B6-8135-25ACC69844B3}"/>
                </a:ext>
              </a:extLst>
            </p:cNvPr>
            <p:cNvSpPr/>
            <p:nvPr/>
          </p:nvSpPr>
          <p:spPr>
            <a:xfrm>
              <a:off x="523160" y="1995593"/>
              <a:ext cx="388538" cy="117910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CD0B1CFE-32F9-41A8-AB30-3614176F8F32}"/>
                </a:ext>
              </a:extLst>
            </p:cNvPr>
            <p:cNvSpPr/>
            <p:nvPr/>
          </p:nvSpPr>
          <p:spPr>
            <a:xfrm>
              <a:off x="1349621" y="1995594"/>
              <a:ext cx="507795" cy="120143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FB20C3F3-D8D9-4F07-BE86-E601FCE2A922}"/>
                </a:ext>
              </a:extLst>
            </p:cNvPr>
            <p:cNvSpPr/>
            <p:nvPr/>
          </p:nvSpPr>
          <p:spPr>
            <a:xfrm>
              <a:off x="2060450" y="1995593"/>
              <a:ext cx="689813" cy="120143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F8D77C1A-1155-4117-8AF3-D7EACC129BB4}"/>
                </a:ext>
              </a:extLst>
            </p:cNvPr>
            <p:cNvSpPr/>
            <p:nvPr/>
          </p:nvSpPr>
          <p:spPr>
            <a:xfrm>
              <a:off x="3011141" y="2407444"/>
              <a:ext cx="314320" cy="40005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51EFB3B1-4464-49A1-A1D6-292FC91D0522}"/>
              </a:ext>
            </a:extLst>
          </p:cNvPr>
          <p:cNvSpPr txBox="1"/>
          <p:nvPr/>
        </p:nvSpPr>
        <p:spPr>
          <a:xfrm flipH="1">
            <a:off x="7888936" y="2688466"/>
            <a:ext cx="14457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CAA72291-A01F-40C0-B027-1E3B157DBF6C}"/>
              </a:ext>
            </a:extLst>
          </p:cNvPr>
          <p:cNvSpPr txBox="1"/>
          <p:nvPr/>
        </p:nvSpPr>
        <p:spPr>
          <a:xfrm>
            <a:off x="1089060" y="2212485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C4587"/>
                </a:solidFill>
              </a:rPr>
              <a:t>128x9x9</a:t>
            </a: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A6F73E29-9BD7-4E62-B373-4A2944AC084E}"/>
              </a:ext>
            </a:extLst>
          </p:cNvPr>
          <p:cNvSpPr txBox="1"/>
          <p:nvPr/>
        </p:nvSpPr>
        <p:spPr>
          <a:xfrm>
            <a:off x="1835646" y="2219722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C4587"/>
                </a:solidFill>
              </a:rPr>
              <a:t>128x15x15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9EA42CA0-8C37-4548-9EEA-C1413337401E}"/>
              </a:ext>
            </a:extLst>
          </p:cNvPr>
          <p:cNvSpPr txBox="1"/>
          <p:nvPr/>
        </p:nvSpPr>
        <p:spPr>
          <a:xfrm>
            <a:off x="3486203" y="2607503"/>
            <a:ext cx="861133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1C4587"/>
                </a:solidFill>
              </a:rPr>
              <a:t>28x28x1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2CC44483-EE4B-4372-AEE0-976F2F316D3A}"/>
              </a:ext>
            </a:extLst>
          </p:cNvPr>
          <p:cNvSpPr txBox="1"/>
          <p:nvPr/>
        </p:nvSpPr>
        <p:spPr>
          <a:xfrm>
            <a:off x="2768445" y="222695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C4587"/>
                </a:solidFill>
              </a:rPr>
              <a:t>128x21x21</a:t>
            </a: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AAE32490-8958-414C-B07E-F017C147DE2F}"/>
              </a:ext>
            </a:extLst>
          </p:cNvPr>
          <p:cNvSpPr txBox="1"/>
          <p:nvPr/>
        </p:nvSpPr>
        <p:spPr>
          <a:xfrm>
            <a:off x="4567037" y="2619978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C4587"/>
                </a:solidFill>
              </a:rPr>
              <a:t>28x28x1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8A9FB0B4-3EB2-4D08-8D5F-598AD202D8DA}"/>
              </a:ext>
            </a:extLst>
          </p:cNvPr>
          <p:cNvSpPr txBox="1"/>
          <p:nvPr/>
        </p:nvSpPr>
        <p:spPr>
          <a:xfrm>
            <a:off x="5188511" y="220382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C4587"/>
                </a:solidFill>
              </a:rPr>
              <a:t>128x11x11</a:t>
            </a: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58992EE4-5BD4-443C-9C9B-B1076BD3B46D}"/>
              </a:ext>
            </a:extLst>
          </p:cNvPr>
          <p:cNvSpPr txBox="1"/>
          <p:nvPr/>
        </p:nvSpPr>
        <p:spPr>
          <a:xfrm>
            <a:off x="6181305" y="2199183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C4587"/>
                </a:solidFill>
              </a:rPr>
              <a:t>128x7x7</a:t>
            </a: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FFEE2D9E-620C-405F-8F7F-4595316BD2BB}"/>
              </a:ext>
            </a:extLst>
          </p:cNvPr>
          <p:cNvSpPr txBox="1"/>
          <p:nvPr/>
        </p:nvSpPr>
        <p:spPr>
          <a:xfrm>
            <a:off x="7042438" y="2226958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C4587"/>
                </a:solidFill>
              </a:rPr>
              <a:t>64x1x1</a:t>
            </a:r>
          </a:p>
        </p:txBody>
      </p:sp>
    </p:spTree>
    <p:extLst>
      <p:ext uri="{BB962C8B-B14F-4D97-AF65-F5344CB8AC3E}">
        <p14:creationId xmlns:p14="http://schemas.microsoft.com/office/powerpoint/2010/main" val="1962826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6. </a:t>
            </a:r>
            <a:r>
              <a:rPr lang="en-US" sz="2400" b="1" err="1"/>
              <a:t>Thực</a:t>
            </a:r>
            <a:r>
              <a:rPr lang="en-US" sz="2400" b="1"/>
              <a:t> </a:t>
            </a:r>
            <a:r>
              <a:rPr lang="en-US" sz="2400" b="1" err="1"/>
              <a:t>nghiệm</a:t>
            </a:r>
            <a:r>
              <a:rPr lang="en-US" sz="2400" b="1"/>
              <a:t> </a:t>
            </a:r>
            <a:r>
              <a:rPr lang="en-US" sz="2400" b="1" err="1"/>
              <a:t>và</a:t>
            </a:r>
            <a:r>
              <a:rPr lang="en-US" sz="2400" b="1"/>
              <a:t> </a:t>
            </a:r>
            <a:r>
              <a:rPr lang="en-US" sz="2400" b="1" err="1"/>
              <a:t>kết</a:t>
            </a:r>
            <a:r>
              <a:rPr lang="en-US" sz="2400" b="1"/>
              <a:t> </a:t>
            </a:r>
            <a:r>
              <a:rPr lang="en-US" sz="2400" b="1" err="1"/>
              <a:t>quả</a:t>
            </a:r>
            <a:endParaRPr sz="2400" b="1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57170-A844-474D-915F-658175F1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520" y="1477313"/>
            <a:ext cx="2405786" cy="232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476D38-9CD8-4470-8F72-6E336F4F3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24" y="1529138"/>
            <a:ext cx="2575984" cy="2278011"/>
          </a:xfrm>
          <a:prstGeom prst="rect">
            <a:avLst/>
          </a:prstGeom>
        </p:spPr>
      </p:pic>
      <p:sp>
        <p:nvSpPr>
          <p:cNvPr id="2" name="TextBox 25">
            <a:extLst>
              <a:ext uri="{FF2B5EF4-FFF2-40B4-BE49-F238E27FC236}">
                <a16:creationId xmlns:a16="http://schemas.microsoft.com/office/drawing/2014/main" id="{E3B69E47-1913-4F3F-A0D2-DF20EAEDBDD5}"/>
              </a:ext>
            </a:extLst>
          </p:cNvPr>
          <p:cNvSpPr txBox="1"/>
          <p:nvPr/>
        </p:nvSpPr>
        <p:spPr>
          <a:xfrm>
            <a:off x="1254720" y="4106816"/>
            <a:ext cx="126491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err="1">
                <a:solidFill>
                  <a:srgbClr val="1C4587"/>
                </a:solidFill>
                <a:latin typeface="Roboto"/>
                <a:ea typeface="Roboto"/>
              </a:rPr>
              <a:t>Dữ</a:t>
            </a:r>
            <a:r>
              <a:rPr lang="en-US" b="1">
                <a:solidFill>
                  <a:srgbClr val="1C4587"/>
                </a:solidFill>
                <a:latin typeface="Roboto"/>
                <a:ea typeface="Roboto"/>
              </a:rPr>
              <a:t> </a:t>
            </a:r>
            <a:r>
              <a:rPr lang="en-US" b="1" err="1">
                <a:solidFill>
                  <a:srgbClr val="1C4587"/>
                </a:solidFill>
                <a:latin typeface="Roboto"/>
                <a:ea typeface="Roboto"/>
              </a:rPr>
              <a:t>liệu</a:t>
            </a:r>
            <a:r>
              <a:rPr lang="en-US" b="1">
                <a:solidFill>
                  <a:srgbClr val="1C4587"/>
                </a:solidFill>
                <a:latin typeface="Roboto"/>
                <a:ea typeface="Roboto"/>
              </a:rPr>
              <a:t> </a:t>
            </a:r>
            <a:r>
              <a:rPr lang="en-US" b="1" err="1">
                <a:solidFill>
                  <a:srgbClr val="1C4587"/>
                </a:solidFill>
                <a:latin typeface="Roboto"/>
                <a:ea typeface="Roboto"/>
              </a:rPr>
              <a:t>gốc</a:t>
            </a:r>
            <a:endParaRPr lang="vi-VN" b="1">
              <a:solidFill>
                <a:srgbClr val="1C4587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25">
            <a:extLst>
              <a:ext uri="{FF2B5EF4-FFF2-40B4-BE49-F238E27FC236}">
                <a16:creationId xmlns:a16="http://schemas.microsoft.com/office/drawing/2014/main" id="{225D618A-11E3-408C-8B24-A8FF88EDDAEE}"/>
              </a:ext>
            </a:extLst>
          </p:cNvPr>
          <p:cNvSpPr txBox="1"/>
          <p:nvPr/>
        </p:nvSpPr>
        <p:spPr>
          <a:xfrm>
            <a:off x="6358532" y="4106815"/>
            <a:ext cx="136809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err="1">
                <a:solidFill>
                  <a:srgbClr val="1C4587"/>
                </a:solidFill>
                <a:latin typeface="Roboto"/>
                <a:ea typeface="Roboto"/>
              </a:rPr>
              <a:t>Dữ</a:t>
            </a:r>
            <a:r>
              <a:rPr lang="en-US" b="1">
                <a:solidFill>
                  <a:srgbClr val="1C4587"/>
                </a:solidFill>
                <a:latin typeface="Roboto"/>
                <a:ea typeface="Roboto"/>
              </a:rPr>
              <a:t> </a:t>
            </a:r>
            <a:r>
              <a:rPr lang="en-US" b="1" err="1">
                <a:solidFill>
                  <a:srgbClr val="1C4587"/>
                </a:solidFill>
                <a:latin typeface="Roboto"/>
                <a:ea typeface="Roboto"/>
              </a:rPr>
              <a:t>liệu</a:t>
            </a:r>
            <a:r>
              <a:rPr lang="en-US" b="1">
                <a:solidFill>
                  <a:srgbClr val="1C4587"/>
                </a:solidFill>
                <a:latin typeface="Roboto"/>
                <a:ea typeface="Roboto"/>
              </a:rPr>
              <a:t> </a:t>
            </a:r>
            <a:r>
              <a:rPr lang="en-US" b="1" err="1">
                <a:solidFill>
                  <a:srgbClr val="1C4587"/>
                </a:solidFill>
                <a:latin typeface="Roboto"/>
                <a:ea typeface="Roboto"/>
              </a:rPr>
              <a:t>sinh</a:t>
            </a:r>
            <a:r>
              <a:rPr lang="en-US" b="1">
                <a:solidFill>
                  <a:srgbClr val="1C4587"/>
                </a:solidFill>
                <a:latin typeface="Roboto"/>
                <a:ea typeface="Roboto"/>
              </a:rPr>
              <a:t> </a:t>
            </a:r>
            <a:r>
              <a:rPr lang="en-US" b="1" err="1">
                <a:solidFill>
                  <a:srgbClr val="1C4587"/>
                </a:solidFill>
                <a:latin typeface="Roboto"/>
                <a:ea typeface="Roboto"/>
              </a:rPr>
              <a:t>ra</a:t>
            </a:r>
            <a:endParaRPr lang="en-US" b="1">
              <a:solidFill>
                <a:srgbClr val="1C4587"/>
              </a:solidFill>
              <a:latin typeface="Roboto"/>
              <a:ea typeface="Roboto"/>
            </a:endParaRPr>
          </a:p>
        </p:txBody>
      </p:sp>
      <p:pic>
        <p:nvPicPr>
          <p:cNvPr id="5" name="Hình ảnh 5" descr="Ảnh có chứa văn bản, thiết bị điện tử&#10;&#10;Mô tả được tự động tạo">
            <a:extLst>
              <a:ext uri="{FF2B5EF4-FFF2-40B4-BE49-F238E27FC236}">
                <a16:creationId xmlns:a16="http://schemas.microsoft.com/office/drawing/2014/main" id="{463D93A4-C3E4-4923-8C3C-1FFD48F88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838" y="1557425"/>
            <a:ext cx="1941513" cy="2155651"/>
          </a:xfrm>
          <a:prstGeom prst="rect">
            <a:avLst/>
          </a:prstGeom>
        </p:spPr>
      </p:pic>
      <p:sp>
        <p:nvSpPr>
          <p:cNvPr id="9" name="TextBox 25">
            <a:extLst>
              <a:ext uri="{FF2B5EF4-FFF2-40B4-BE49-F238E27FC236}">
                <a16:creationId xmlns:a16="http://schemas.microsoft.com/office/drawing/2014/main" id="{5CC8436B-9C59-4AAD-B476-DEE0F73987DF}"/>
              </a:ext>
            </a:extLst>
          </p:cNvPr>
          <p:cNvSpPr txBox="1"/>
          <p:nvPr/>
        </p:nvSpPr>
        <p:spPr>
          <a:xfrm>
            <a:off x="4199532" y="4106816"/>
            <a:ext cx="126491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err="1">
                <a:solidFill>
                  <a:srgbClr val="1C4587"/>
                </a:solidFill>
                <a:latin typeface="Roboto"/>
                <a:ea typeface="Roboto"/>
              </a:rPr>
              <a:t>Khởi</a:t>
            </a:r>
            <a:r>
              <a:rPr lang="en-US" b="1">
                <a:solidFill>
                  <a:srgbClr val="1C4587"/>
                </a:solidFill>
                <a:latin typeface="Roboto"/>
                <a:ea typeface="Roboto"/>
              </a:rPr>
              <a:t> </a:t>
            </a:r>
            <a:r>
              <a:rPr lang="en-US" b="1" err="1">
                <a:solidFill>
                  <a:srgbClr val="1C4587"/>
                </a:solidFill>
                <a:latin typeface="Roboto"/>
                <a:ea typeface="Roboto"/>
              </a:rPr>
              <a:t>tạo</a:t>
            </a:r>
            <a:endParaRPr lang="en-US" b="1">
              <a:solidFill>
                <a:srgbClr val="1C4587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637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AF3EA0-6251-40B3-B53A-A6F706A6BD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6" name="Google Shape;530;p13">
            <a:extLst>
              <a:ext uri="{FF2B5EF4-FFF2-40B4-BE49-F238E27FC236}">
                <a16:creationId xmlns:a16="http://schemas.microsoft.com/office/drawing/2014/main" id="{D6C5BE46-BFFF-4735-A1B1-D3F83AE64F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6. </a:t>
            </a:r>
            <a:r>
              <a:rPr lang="en-US" sz="2400" b="1" err="1"/>
              <a:t>Thực</a:t>
            </a:r>
            <a:r>
              <a:rPr lang="en-US" sz="2400" b="1"/>
              <a:t> </a:t>
            </a:r>
            <a:r>
              <a:rPr lang="en-US" sz="2400" b="1" err="1"/>
              <a:t>nghiệm</a:t>
            </a:r>
            <a:r>
              <a:rPr lang="en-US" sz="2400" b="1"/>
              <a:t> </a:t>
            </a:r>
            <a:r>
              <a:rPr lang="en-US" sz="2400" b="1" err="1"/>
              <a:t>và</a:t>
            </a:r>
            <a:r>
              <a:rPr lang="en-US" sz="2400" b="1"/>
              <a:t> </a:t>
            </a:r>
            <a:r>
              <a:rPr lang="en-US" sz="2400" b="1" err="1"/>
              <a:t>kết</a:t>
            </a:r>
            <a:r>
              <a:rPr lang="en-US" sz="2400" b="1"/>
              <a:t> </a:t>
            </a:r>
            <a:r>
              <a:rPr lang="en-US" sz="2400" b="1" err="1"/>
              <a:t>quả</a:t>
            </a:r>
            <a:endParaRPr sz="2400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573A07-8450-419C-8C42-F1C948BBB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690" y="1166133"/>
            <a:ext cx="3131809" cy="3128282"/>
          </a:xfrm>
          <a:prstGeom prst="rect">
            <a:avLst/>
          </a:prstGeom>
        </p:spPr>
      </p:pic>
      <p:sp>
        <p:nvSpPr>
          <p:cNvPr id="9" name="TextBox 25">
            <a:extLst>
              <a:ext uri="{FF2B5EF4-FFF2-40B4-BE49-F238E27FC236}">
                <a16:creationId xmlns:a16="http://schemas.microsoft.com/office/drawing/2014/main" id="{0218B35F-A5A6-4DBD-9AA3-00BA772780C8}"/>
              </a:ext>
            </a:extLst>
          </p:cNvPr>
          <p:cNvSpPr txBox="1"/>
          <p:nvPr/>
        </p:nvSpPr>
        <p:spPr>
          <a:xfrm>
            <a:off x="3529380" y="4414960"/>
            <a:ext cx="145831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1C4587"/>
                </a:solidFill>
                <a:latin typeface="Roboto"/>
                <a:ea typeface="Roboto"/>
              </a:rPr>
              <a:t>Mode Collapse</a:t>
            </a:r>
            <a:endParaRPr lang="vi-VN" b="1">
              <a:solidFill>
                <a:srgbClr val="1C4587"/>
              </a:solidFill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09628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1. Đặt vấn đề</a:t>
            </a:r>
            <a:endParaRPr sz="3200" b="1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330A7-47C8-470D-A8E8-AF9D1DF58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55" y="1444634"/>
            <a:ext cx="2879424" cy="2856030"/>
          </a:xfrm>
          <a:prstGeom prst="rect">
            <a:avLst/>
          </a:prstGeom>
        </p:spPr>
      </p:pic>
      <p:pic>
        <p:nvPicPr>
          <p:cNvPr id="1026" name="Picture 2" descr="Feature Engineering- Translating the dataset to a machine ready format | by  Pritha Saha | Towards Data Science">
            <a:extLst>
              <a:ext uri="{FF2B5EF4-FFF2-40B4-BE49-F238E27FC236}">
                <a16:creationId xmlns:a16="http://schemas.microsoft.com/office/drawing/2014/main" id="{505997B9-FC70-4701-AD6C-6A7EB8B10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915" y="2033106"/>
            <a:ext cx="3457943" cy="210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532;p13">
            <a:extLst>
              <a:ext uri="{FF2B5EF4-FFF2-40B4-BE49-F238E27FC236}">
                <a16:creationId xmlns:a16="http://schemas.microsoft.com/office/drawing/2014/main" id="{F9A8DD2B-30F0-4EDF-92A3-649DDC62D84C}"/>
              </a:ext>
            </a:extLst>
          </p:cNvPr>
          <p:cNvSpPr txBox="1"/>
          <p:nvPr/>
        </p:nvSpPr>
        <p:spPr>
          <a:xfrm>
            <a:off x="5001881" y="1448473"/>
            <a:ext cx="2229109" cy="36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DATA</a:t>
            </a:r>
            <a:endParaRPr sz="1600" b="1">
              <a:solidFill>
                <a:schemeClr val="accent5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</p:txBody>
      </p:sp>
      <p:pic>
        <p:nvPicPr>
          <p:cNvPr id="1032" name="Picture 8" descr="Important icon PNG, ICO or ICNS | Free vector icons">
            <a:extLst>
              <a:ext uri="{FF2B5EF4-FFF2-40B4-BE49-F238E27FC236}">
                <a16:creationId xmlns:a16="http://schemas.microsoft.com/office/drawing/2014/main" id="{834C81B6-06D8-43F3-A6A7-B2B0FE906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218383"/>
            <a:ext cx="1018953" cy="81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2126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6. </a:t>
            </a:r>
            <a:r>
              <a:rPr lang="en-US" sz="2400" b="1" err="1"/>
              <a:t>Thực</a:t>
            </a:r>
            <a:r>
              <a:rPr lang="en-US" sz="2400" b="1"/>
              <a:t> </a:t>
            </a:r>
            <a:r>
              <a:rPr lang="en-US" sz="2400" b="1" err="1"/>
              <a:t>nghiệm</a:t>
            </a:r>
            <a:r>
              <a:rPr lang="en-US" sz="2400" b="1"/>
              <a:t> </a:t>
            </a:r>
            <a:r>
              <a:rPr lang="en-US" sz="2400" b="1" err="1"/>
              <a:t>và</a:t>
            </a:r>
            <a:r>
              <a:rPr lang="en-US" sz="2400" b="1"/>
              <a:t> </a:t>
            </a:r>
            <a:r>
              <a:rPr lang="en-US" sz="2400" b="1" err="1"/>
              <a:t>kết</a:t>
            </a:r>
            <a:r>
              <a:rPr lang="en-US" sz="2400" b="1"/>
              <a:t> </a:t>
            </a:r>
            <a:r>
              <a:rPr lang="en-US" sz="2400" b="1" err="1"/>
              <a:t>quả</a:t>
            </a:r>
            <a:endParaRPr sz="2400" b="1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6" name="Google Shape;530;p13">
            <a:extLst>
              <a:ext uri="{FF2B5EF4-FFF2-40B4-BE49-F238E27FC236}">
                <a16:creationId xmlns:a16="http://schemas.microsoft.com/office/drawing/2014/main" id="{618789CF-A356-429B-9D86-9D7D1BCBBC86}"/>
              </a:ext>
            </a:extLst>
          </p:cNvPr>
          <p:cNvSpPr txBox="1">
            <a:spLocks/>
          </p:cNvSpPr>
          <p:nvPr/>
        </p:nvSpPr>
        <p:spPr>
          <a:xfrm>
            <a:off x="1063611" y="653725"/>
            <a:ext cx="689334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b="1"/>
              <a:t>DCGAN: </a:t>
            </a:r>
            <a:r>
              <a:rPr lang="en-US" b="1" err="1"/>
              <a:t>Hàm</a:t>
            </a:r>
            <a:r>
              <a:rPr lang="en-US" b="1"/>
              <a:t> </a:t>
            </a:r>
            <a:r>
              <a:rPr lang="en-US" b="1" err="1"/>
              <a:t>mất</a:t>
            </a:r>
            <a:r>
              <a:rPr lang="en-US" b="1"/>
              <a:t> </a:t>
            </a:r>
            <a:r>
              <a:rPr lang="en-US" b="1" err="1"/>
              <a:t>mát</a:t>
            </a:r>
            <a:endParaRPr lang="en-US" b="1"/>
          </a:p>
        </p:txBody>
      </p:sp>
      <p:pic>
        <p:nvPicPr>
          <p:cNvPr id="2" name="Hình ảnh 2">
            <a:extLst>
              <a:ext uri="{FF2B5EF4-FFF2-40B4-BE49-F238E27FC236}">
                <a16:creationId xmlns:a16="http://schemas.microsoft.com/office/drawing/2014/main" id="{AD79A6FF-014A-42BA-9675-F48EEA800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3" y="1604409"/>
            <a:ext cx="5624512" cy="334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87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CB78E678-E846-4565-8E6E-3C3A90A0A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 lang="en"/>
          </a:p>
        </p:txBody>
      </p:sp>
      <p:pic>
        <p:nvPicPr>
          <p:cNvPr id="7" name="Hình ảnh 7">
            <a:extLst>
              <a:ext uri="{FF2B5EF4-FFF2-40B4-BE49-F238E27FC236}">
                <a16:creationId xmlns:a16="http://schemas.microsoft.com/office/drawing/2014/main" id="{231AE02E-8FED-4E39-80E0-814D0D311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513454"/>
            <a:ext cx="5957887" cy="3585030"/>
          </a:xfrm>
          <a:prstGeom prst="rect">
            <a:avLst/>
          </a:prstGeom>
        </p:spPr>
      </p:pic>
      <p:sp>
        <p:nvSpPr>
          <p:cNvPr id="9" name="Google Shape;530;p13">
            <a:extLst>
              <a:ext uri="{FF2B5EF4-FFF2-40B4-BE49-F238E27FC236}">
                <a16:creationId xmlns:a16="http://schemas.microsoft.com/office/drawing/2014/main" id="{3BF859C3-B0AB-4E22-AAB5-CAC3302A2141}"/>
              </a:ext>
            </a:extLst>
          </p:cNvPr>
          <p:cNvSpPr txBox="1">
            <a:spLocks/>
          </p:cNvSpPr>
          <p:nvPr/>
        </p:nvSpPr>
        <p:spPr>
          <a:xfrm>
            <a:off x="1063611" y="653725"/>
            <a:ext cx="689334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b="1"/>
              <a:t>DCGAN: </a:t>
            </a:r>
            <a:r>
              <a:rPr lang="en-US" b="1" err="1"/>
              <a:t>Hàm</a:t>
            </a:r>
            <a:r>
              <a:rPr lang="en-US" b="1"/>
              <a:t> </a:t>
            </a:r>
            <a:r>
              <a:rPr lang="en-US" b="1" err="1"/>
              <a:t>mất</a:t>
            </a:r>
            <a:r>
              <a:rPr lang="en-US" b="1"/>
              <a:t> </a:t>
            </a:r>
            <a:r>
              <a:rPr lang="en-US" b="1" err="1"/>
              <a:t>mát</a:t>
            </a:r>
            <a:endParaRPr lang="en-US" b="1"/>
          </a:p>
        </p:txBody>
      </p:sp>
      <p:sp>
        <p:nvSpPr>
          <p:cNvPr id="11" name="Google Shape;530;p13">
            <a:extLst>
              <a:ext uri="{FF2B5EF4-FFF2-40B4-BE49-F238E27FC236}">
                <a16:creationId xmlns:a16="http://schemas.microsoft.com/office/drawing/2014/main" id="{BD47616B-4C4B-4973-9E8E-93B58B57A8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6. </a:t>
            </a:r>
            <a:r>
              <a:rPr lang="en-US" sz="2400" b="1" err="1"/>
              <a:t>Thực</a:t>
            </a:r>
            <a:r>
              <a:rPr lang="en-US" sz="2400" b="1"/>
              <a:t> </a:t>
            </a:r>
            <a:r>
              <a:rPr lang="en-US" sz="2400" b="1" err="1"/>
              <a:t>nghiệm</a:t>
            </a:r>
            <a:r>
              <a:rPr lang="en-US" sz="2400" b="1"/>
              <a:t> </a:t>
            </a:r>
            <a:r>
              <a:rPr lang="en-US" sz="2400" b="1" err="1"/>
              <a:t>và</a:t>
            </a:r>
            <a:r>
              <a:rPr lang="en-US" sz="2400" b="1"/>
              <a:t> </a:t>
            </a:r>
            <a:r>
              <a:rPr lang="en-US" sz="2400" b="1" err="1"/>
              <a:t>kết</a:t>
            </a:r>
            <a:r>
              <a:rPr lang="en-US" sz="2400" b="1"/>
              <a:t> </a:t>
            </a:r>
            <a:r>
              <a:rPr lang="en-US" sz="2400" b="1" err="1"/>
              <a:t>quả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2108353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6. </a:t>
            </a:r>
            <a:r>
              <a:rPr lang="en-US" sz="2400" b="1" err="1"/>
              <a:t>Thực</a:t>
            </a:r>
            <a:r>
              <a:rPr lang="en-US" sz="2400" b="1"/>
              <a:t> </a:t>
            </a:r>
            <a:r>
              <a:rPr lang="en-US" sz="2400" b="1" err="1"/>
              <a:t>nghiệm</a:t>
            </a:r>
            <a:r>
              <a:rPr lang="en-US" sz="2400" b="1"/>
              <a:t> </a:t>
            </a:r>
            <a:r>
              <a:rPr lang="en-US" sz="2400" b="1" err="1"/>
              <a:t>và</a:t>
            </a:r>
            <a:r>
              <a:rPr lang="en-US" sz="2400" b="1"/>
              <a:t> </a:t>
            </a:r>
            <a:r>
              <a:rPr lang="en-US" sz="2400" b="1" err="1"/>
              <a:t>kết</a:t>
            </a:r>
            <a:r>
              <a:rPr lang="en-US" sz="2400" b="1"/>
              <a:t> </a:t>
            </a:r>
            <a:r>
              <a:rPr lang="en-US" sz="2400" b="1" err="1"/>
              <a:t>quả</a:t>
            </a:r>
            <a:endParaRPr sz="2400" b="1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6" name="Google Shape;530;p13">
            <a:extLst>
              <a:ext uri="{FF2B5EF4-FFF2-40B4-BE49-F238E27FC236}">
                <a16:creationId xmlns:a16="http://schemas.microsoft.com/office/drawing/2014/main" id="{618789CF-A356-429B-9D86-9D7D1BCBBC86}"/>
              </a:ext>
            </a:extLst>
          </p:cNvPr>
          <p:cNvSpPr txBox="1">
            <a:spLocks/>
          </p:cNvSpPr>
          <p:nvPr/>
        </p:nvSpPr>
        <p:spPr>
          <a:xfrm>
            <a:off x="1006461" y="653725"/>
            <a:ext cx="689334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/>
              <a:t>So </a:t>
            </a:r>
            <a:r>
              <a:rPr lang="en-US" sz="2000" b="1" err="1"/>
              <a:t>sánh</a:t>
            </a:r>
            <a:r>
              <a:rPr lang="en-US" sz="2000" b="1"/>
              <a:t> GAN </a:t>
            </a:r>
            <a:r>
              <a:rPr lang="en-US" sz="2000" b="1" err="1"/>
              <a:t>và</a:t>
            </a:r>
            <a:r>
              <a:rPr lang="en-US" sz="2000" b="1"/>
              <a:t> DCGAN: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ADD49-7D4D-4ABA-9277-5F3C87EFD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29" y="1558094"/>
            <a:ext cx="2978216" cy="2931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EBC661-5A9C-4F08-B330-32FB6985E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917" y="1531478"/>
            <a:ext cx="3096348" cy="298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509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6. </a:t>
            </a:r>
            <a:r>
              <a:rPr lang="en-US" sz="2400" b="1" err="1"/>
              <a:t>Thực</a:t>
            </a:r>
            <a:r>
              <a:rPr lang="en-US" sz="2400" b="1"/>
              <a:t> </a:t>
            </a:r>
            <a:r>
              <a:rPr lang="en-US" sz="2400" b="1" err="1"/>
              <a:t>nghiệm</a:t>
            </a:r>
            <a:r>
              <a:rPr lang="en-US" sz="2400" b="1"/>
              <a:t> </a:t>
            </a:r>
            <a:r>
              <a:rPr lang="en-US" sz="2400" b="1" err="1"/>
              <a:t>và</a:t>
            </a:r>
            <a:r>
              <a:rPr lang="en-US" sz="2400" b="1"/>
              <a:t> </a:t>
            </a:r>
            <a:r>
              <a:rPr lang="en-US" sz="2400" b="1" err="1"/>
              <a:t>kết</a:t>
            </a:r>
            <a:r>
              <a:rPr lang="en-US" sz="2400" b="1"/>
              <a:t> </a:t>
            </a:r>
            <a:r>
              <a:rPr lang="en-US" sz="2400" b="1" err="1"/>
              <a:t>quả</a:t>
            </a:r>
            <a:endParaRPr sz="2400" b="1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6" name="Google Shape;530;p13">
            <a:extLst>
              <a:ext uri="{FF2B5EF4-FFF2-40B4-BE49-F238E27FC236}">
                <a16:creationId xmlns:a16="http://schemas.microsoft.com/office/drawing/2014/main" id="{618789CF-A356-429B-9D86-9D7D1BCBBC86}"/>
              </a:ext>
            </a:extLst>
          </p:cNvPr>
          <p:cNvSpPr txBox="1">
            <a:spLocks/>
          </p:cNvSpPr>
          <p:nvPr/>
        </p:nvSpPr>
        <p:spPr>
          <a:xfrm>
            <a:off x="1063611" y="653725"/>
            <a:ext cx="689334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b="1"/>
              <a:t>DCGAN: Anime Face</a:t>
            </a:r>
          </a:p>
        </p:txBody>
      </p:sp>
      <p:pic>
        <p:nvPicPr>
          <p:cNvPr id="3" name="Picture 2" descr="A coll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AB8D1C11-F2EF-4DC8-89E1-039D985A7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05" r="50074"/>
          <a:stretch/>
        </p:blipFill>
        <p:spPr>
          <a:xfrm>
            <a:off x="6381069" y="1711931"/>
            <a:ext cx="2520391" cy="2503663"/>
          </a:xfrm>
          <a:prstGeom prst="rect">
            <a:avLst/>
          </a:prstGeom>
        </p:spPr>
      </p:pic>
      <p:pic>
        <p:nvPicPr>
          <p:cNvPr id="7" name="Picture 6" descr="A coll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E31E809A-101E-4AE2-BEF5-083B72780A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74" b="50405"/>
          <a:stretch/>
        </p:blipFill>
        <p:spPr>
          <a:xfrm>
            <a:off x="3688752" y="1719437"/>
            <a:ext cx="2520391" cy="250366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D32C8E90-F111-408C-8C0B-ED65FB4C7F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FEC55-A7EF-4C21-8F8A-3AF8A8BFEF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3" r="48061"/>
          <a:stretch/>
        </p:blipFill>
        <p:spPr>
          <a:xfrm>
            <a:off x="588808" y="1625496"/>
            <a:ext cx="2496553" cy="2653009"/>
          </a:xfrm>
          <a:prstGeom prst="rect">
            <a:avLst/>
          </a:prstGeom>
        </p:spPr>
      </p:pic>
      <p:sp>
        <p:nvSpPr>
          <p:cNvPr id="2" name="TextBox 25">
            <a:extLst>
              <a:ext uri="{FF2B5EF4-FFF2-40B4-BE49-F238E27FC236}">
                <a16:creationId xmlns:a16="http://schemas.microsoft.com/office/drawing/2014/main" id="{76EDE801-510F-4026-A8D2-20A77A604ED6}"/>
              </a:ext>
            </a:extLst>
          </p:cNvPr>
          <p:cNvSpPr txBox="1"/>
          <p:nvPr/>
        </p:nvSpPr>
        <p:spPr>
          <a:xfrm>
            <a:off x="1204629" y="4389427"/>
            <a:ext cx="126491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>
                <a:solidFill>
                  <a:schemeClr val="bg2"/>
                </a:solidFill>
                <a:latin typeface="Roboto"/>
                <a:ea typeface="Roboto"/>
              </a:rPr>
              <a:t>Dữ</a:t>
            </a:r>
            <a:r>
              <a:rPr lang="en-US">
                <a:solidFill>
                  <a:schemeClr val="bg2"/>
                </a:solidFill>
                <a:latin typeface="Roboto"/>
                <a:ea typeface="Roboto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/>
                <a:ea typeface="Roboto"/>
              </a:rPr>
              <a:t>liệu</a:t>
            </a:r>
            <a:r>
              <a:rPr lang="en-US">
                <a:solidFill>
                  <a:schemeClr val="bg2"/>
                </a:solidFill>
                <a:latin typeface="Roboto"/>
                <a:ea typeface="Roboto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/>
                <a:ea typeface="Roboto"/>
              </a:rPr>
              <a:t>gốc</a:t>
            </a:r>
            <a:endParaRPr lang="vi-VN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4A15C063-0692-4479-B651-23B78C9D0851}"/>
              </a:ext>
            </a:extLst>
          </p:cNvPr>
          <p:cNvSpPr txBox="1"/>
          <p:nvPr/>
        </p:nvSpPr>
        <p:spPr>
          <a:xfrm>
            <a:off x="5525095" y="4416378"/>
            <a:ext cx="136809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err="1">
                <a:solidFill>
                  <a:schemeClr val="bg2"/>
                </a:solidFill>
                <a:latin typeface="Roboto"/>
                <a:ea typeface="Roboto"/>
              </a:rPr>
              <a:t>Dữ</a:t>
            </a:r>
            <a:r>
              <a:rPr lang="en-US">
                <a:solidFill>
                  <a:schemeClr val="bg2"/>
                </a:solidFill>
                <a:latin typeface="Roboto"/>
                <a:ea typeface="Roboto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/>
                <a:ea typeface="Roboto"/>
              </a:rPr>
              <a:t>liệu</a:t>
            </a:r>
            <a:r>
              <a:rPr lang="en-US">
                <a:solidFill>
                  <a:schemeClr val="bg2"/>
                </a:solidFill>
                <a:latin typeface="Roboto"/>
                <a:ea typeface="Roboto"/>
              </a:rPr>
              <a:t> </a:t>
            </a:r>
            <a:r>
              <a:rPr lang="en-US" err="1">
                <a:solidFill>
                  <a:schemeClr val="bg2"/>
                </a:solidFill>
                <a:latin typeface="Roboto"/>
                <a:ea typeface="Roboto"/>
              </a:rPr>
              <a:t>sinh</a:t>
            </a:r>
            <a:r>
              <a:rPr lang="en-US">
                <a:solidFill>
                  <a:schemeClr val="bg2"/>
                </a:solidFill>
                <a:latin typeface="Roboto"/>
                <a:ea typeface="Roboto"/>
              </a:rPr>
              <a:t> ra</a:t>
            </a:r>
          </a:p>
        </p:txBody>
      </p:sp>
    </p:spTree>
    <p:extLst>
      <p:ext uri="{BB962C8B-B14F-4D97-AF65-F5344CB8AC3E}">
        <p14:creationId xmlns:p14="http://schemas.microsoft.com/office/powerpoint/2010/main" val="2525294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7A82B-4B5D-4363-8951-02683BE06C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0F659EC-FCE8-4E26-B31F-49FA7F2B8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080938"/>
              </p:ext>
            </p:extLst>
          </p:nvPr>
        </p:nvGraphicFramePr>
        <p:xfrm>
          <a:off x="1146595" y="1442159"/>
          <a:ext cx="6096000" cy="2889726"/>
        </p:xfrm>
        <a:graphic>
          <a:graphicData uri="http://schemas.openxmlformats.org/drawingml/2006/table">
            <a:tbl>
              <a:tblPr firstRow="1" bandRow="1">
                <a:tableStyleId>{76552CDC-2D55-48DF-8EED-5E4664A762DD}</a:tableStyleId>
              </a:tblPr>
              <a:tblGrid>
                <a:gridCol w="2607325">
                  <a:extLst>
                    <a:ext uri="{9D8B030D-6E8A-4147-A177-3AD203B41FA5}">
                      <a16:colId xmlns:a16="http://schemas.microsoft.com/office/drawing/2014/main" val="1071190654"/>
                    </a:ext>
                  </a:extLst>
                </a:gridCol>
                <a:gridCol w="1641514">
                  <a:extLst>
                    <a:ext uri="{9D8B030D-6E8A-4147-A177-3AD203B41FA5}">
                      <a16:colId xmlns:a16="http://schemas.microsoft.com/office/drawing/2014/main" val="2879611324"/>
                    </a:ext>
                  </a:extLst>
                </a:gridCol>
                <a:gridCol w="1847161">
                  <a:extLst>
                    <a:ext uri="{9D8B030D-6E8A-4147-A177-3AD203B41FA5}">
                      <a16:colId xmlns:a16="http://schemas.microsoft.com/office/drawing/2014/main" val="70787227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2"/>
                          </a:solidFill>
                          <a:latin typeface="Roboto"/>
                          <a:ea typeface="Roboto"/>
                        </a:rPr>
                        <a:t>Dataset</a:t>
                      </a:r>
                    </a:p>
                    <a:p>
                      <a:pPr algn="ctr"/>
                      <a:r>
                        <a:rPr lang="en-US" b="1">
                          <a:solidFill>
                            <a:schemeClr val="bg2"/>
                          </a:solidFill>
                        </a:rPr>
                        <a:t>(Fashion MNIST)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>
                          <a:solidFill>
                            <a:schemeClr val="bg2"/>
                          </a:solidFill>
                          <a:effectLst/>
                          <a:latin typeface="Roboto"/>
                          <a:ea typeface="Roboto"/>
                          <a:cs typeface="Arial"/>
                          <a:sym typeface="Arial"/>
                        </a:rPr>
                        <a:t>Inception Score</a:t>
                      </a:r>
                      <a:endParaRPr lang="en-US" b="1">
                        <a:solidFill>
                          <a:schemeClr val="bg2"/>
                        </a:solidFill>
                        <a:latin typeface="Roboto"/>
                        <a:ea typeface="Roboto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806965"/>
                  </a:ext>
                </a:extLst>
              </a:tr>
              <a:tr h="428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2"/>
                          </a:solidFill>
                          <a:latin typeface="Roboto"/>
                          <a:ea typeface="Roboto"/>
                        </a:rPr>
                        <a:t>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2"/>
                          </a:solidFill>
                          <a:latin typeface="Roboto"/>
                          <a:ea typeface="Roboto"/>
                        </a:rPr>
                        <a:t>STD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8356224"/>
                  </a:ext>
                </a:extLst>
              </a:tr>
              <a:tr h="535781">
                <a:tc>
                  <a:txBody>
                    <a:bodyPr/>
                    <a:lstStyle/>
                    <a:p>
                      <a:pPr algn="ctr"/>
                      <a:br>
                        <a:rPr lang="en-US" b="1">
                          <a:solidFill>
                            <a:srgbClr val="1C4587"/>
                          </a:solidFill>
                          <a:latin typeface="Roboto"/>
                          <a:ea typeface="Roboto"/>
                        </a:rPr>
                      </a:br>
                      <a:r>
                        <a:rPr lang="en-US" b="1">
                          <a:solidFill>
                            <a:schemeClr val="bg2"/>
                          </a:solidFill>
                          <a:latin typeface="Roboto"/>
                          <a:ea typeface="Roboto"/>
                        </a:rPr>
                        <a:t>Ground truth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bg2"/>
                          </a:solidFill>
                          <a:effectLst/>
                          <a:latin typeface="Roboto"/>
                          <a:ea typeface="Roboto"/>
                          <a:cs typeface="Arial"/>
                          <a:sym typeface="Arial"/>
                        </a:rPr>
                        <a:t>4.6557746</a:t>
                      </a:r>
                    </a:p>
                    <a:p>
                      <a:pPr algn="ctr"/>
                      <a:endParaRPr lang="en-US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bg2"/>
                          </a:solidFill>
                          <a:effectLst/>
                          <a:latin typeface="Roboto"/>
                          <a:ea typeface="Roboto"/>
                          <a:cs typeface="Arial"/>
                          <a:sym typeface="Arial"/>
                        </a:rPr>
                        <a:t>0.2116473</a:t>
                      </a:r>
                    </a:p>
                    <a:p>
                      <a:pPr algn="ctr"/>
                      <a:endParaRPr lang="en-US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5183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2"/>
                          </a:solidFill>
                          <a:latin typeface="Roboto"/>
                          <a:ea typeface="Roboto"/>
                        </a:rPr>
                        <a:t>Generator by GAN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bg2"/>
                          </a:solidFill>
                          <a:effectLst/>
                          <a:latin typeface="Roboto"/>
                          <a:ea typeface="Roboto"/>
                          <a:cs typeface="Arial"/>
                          <a:sym typeface="Arial"/>
                        </a:rPr>
                        <a:t>3.1660044</a:t>
                      </a:r>
                    </a:p>
                    <a:p>
                      <a:pPr algn="ctr"/>
                      <a:endParaRPr lang="en-US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bg2"/>
                          </a:solidFill>
                          <a:effectLst/>
                          <a:latin typeface="Roboto"/>
                          <a:ea typeface="Roboto"/>
                          <a:cs typeface="Arial"/>
                          <a:sym typeface="Arial"/>
                        </a:rPr>
                        <a:t>0.16728531</a:t>
                      </a:r>
                    </a:p>
                    <a:p>
                      <a:pPr algn="ctr"/>
                      <a:endParaRPr lang="en-US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67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2"/>
                          </a:solidFill>
                          <a:latin typeface="Roboto"/>
                          <a:ea typeface="Roboto"/>
                        </a:rPr>
                        <a:t>Generator by DCGAN model </a:t>
                      </a:r>
                      <a:endParaRPr lang="en-US" b="1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bg2"/>
                          </a:solidFill>
                          <a:latin typeface="Roboto"/>
                          <a:ea typeface="Roboto"/>
                        </a:rPr>
                        <a:t>3.4589642</a:t>
                      </a:r>
                    </a:p>
                    <a:p>
                      <a:pPr algn="ctr"/>
                      <a:endParaRPr lang="en-US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bg2"/>
                          </a:solidFill>
                          <a:latin typeface="Roboto"/>
                          <a:ea typeface="Roboto"/>
                        </a:rPr>
                        <a:t>0.12836242</a:t>
                      </a:r>
                    </a:p>
                    <a:p>
                      <a:pPr algn="ctr"/>
                      <a:endParaRPr lang="en-US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16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2"/>
                          </a:solidFill>
                          <a:latin typeface="Roboto"/>
                          <a:ea typeface="Roboto"/>
                        </a:rPr>
                        <a:t>Generator by DCGAN</a:t>
                      </a:r>
                      <a:br>
                        <a:rPr lang="en-US" b="1">
                          <a:solidFill>
                            <a:srgbClr val="1C4587"/>
                          </a:solidFill>
                          <a:latin typeface="Roboto"/>
                          <a:ea typeface="Roboto"/>
                        </a:rPr>
                      </a:br>
                      <a:r>
                        <a:rPr lang="en-US" b="1">
                          <a:solidFill>
                            <a:schemeClr val="bg2"/>
                          </a:solidFill>
                          <a:latin typeface="Roboto"/>
                          <a:ea typeface="Roboto"/>
                        </a:rPr>
                        <a:t>(Mode collapse)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bg2"/>
                          </a:solidFill>
                          <a:effectLst/>
                          <a:latin typeface="Roboto"/>
                          <a:ea typeface="Roboto"/>
                          <a:cs typeface="Arial"/>
                          <a:sym typeface="Arial"/>
                        </a:rPr>
                        <a:t>2.0260053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bg2"/>
                          </a:solidFill>
                          <a:effectLst/>
                          <a:latin typeface="Roboto"/>
                          <a:ea typeface="Roboto"/>
                          <a:cs typeface="Arial"/>
                          <a:sym typeface="Arial"/>
                        </a:rPr>
                        <a:t>0.08950541</a:t>
                      </a:r>
                    </a:p>
                    <a:p>
                      <a:pPr algn="ctr"/>
                      <a:endParaRPr lang="en-US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68629"/>
                  </a:ext>
                </a:extLst>
              </a:tr>
            </a:tbl>
          </a:graphicData>
        </a:graphic>
      </p:graphicFrame>
      <p:sp>
        <p:nvSpPr>
          <p:cNvPr id="3" name="Google Shape;530;p13">
            <a:extLst>
              <a:ext uri="{FF2B5EF4-FFF2-40B4-BE49-F238E27FC236}">
                <a16:creationId xmlns:a16="http://schemas.microsoft.com/office/drawing/2014/main" id="{BEFC3FF4-562B-463F-B563-016D4EE25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6. </a:t>
            </a:r>
            <a:r>
              <a:rPr lang="en-US" sz="2400" b="1" err="1"/>
              <a:t>Thực</a:t>
            </a:r>
            <a:r>
              <a:rPr lang="en-US" sz="2400" b="1"/>
              <a:t> </a:t>
            </a:r>
            <a:r>
              <a:rPr lang="en-US" sz="2400" b="1" err="1"/>
              <a:t>nghiệm</a:t>
            </a:r>
            <a:r>
              <a:rPr lang="en-US" sz="2400" b="1"/>
              <a:t> </a:t>
            </a:r>
            <a:r>
              <a:rPr lang="en-US" sz="2400" b="1" err="1"/>
              <a:t>và</a:t>
            </a:r>
            <a:r>
              <a:rPr lang="en-US" sz="2400" b="1"/>
              <a:t> </a:t>
            </a:r>
            <a:r>
              <a:rPr lang="en-US" sz="2400" b="1" err="1"/>
              <a:t>kết</a:t>
            </a:r>
            <a:r>
              <a:rPr lang="en-US" sz="2400" b="1"/>
              <a:t> </a:t>
            </a:r>
            <a:r>
              <a:rPr lang="en-US" sz="2400" b="1" err="1"/>
              <a:t>quả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7593316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2778642" y="1661762"/>
            <a:ext cx="573389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/>
              <a:t>Kết luận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03963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7. </a:t>
            </a:r>
            <a:r>
              <a:rPr lang="en-US" sz="2400" b="1" err="1"/>
              <a:t>Kết</a:t>
            </a:r>
            <a:r>
              <a:rPr lang="en-US" sz="2400" b="1"/>
              <a:t> </a:t>
            </a:r>
            <a:r>
              <a:rPr lang="en-US" sz="2400" b="1" err="1"/>
              <a:t>luận</a:t>
            </a:r>
            <a:endParaRPr sz="2400" b="1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AC11C8-5691-4CCA-A20F-0542A5A92ACE}"/>
              </a:ext>
            </a:extLst>
          </p:cNvPr>
          <p:cNvSpPr txBox="1"/>
          <p:nvPr/>
        </p:nvSpPr>
        <p:spPr>
          <a:xfrm rot="-10800000" flipV="1">
            <a:off x="639319" y="1374511"/>
            <a:ext cx="6688461" cy="27186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err="1">
                <a:solidFill>
                  <a:schemeClr val="bg2"/>
                </a:solidFill>
                <a:latin typeface="Roboto"/>
                <a:ea typeface="Roboto"/>
              </a:rPr>
              <a:t>Tìm</a:t>
            </a:r>
            <a:r>
              <a:rPr lang="en-US" sz="1600" b="1">
                <a:solidFill>
                  <a:schemeClr val="bg2"/>
                </a:solidFill>
                <a:latin typeface="Roboto"/>
                <a:ea typeface="Roboto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Roboto"/>
                <a:ea typeface="Roboto"/>
              </a:rPr>
              <a:t>hiểu</a:t>
            </a:r>
            <a:r>
              <a:rPr lang="en-US" sz="1600" b="1">
                <a:solidFill>
                  <a:schemeClr val="bg2"/>
                </a:solidFill>
                <a:latin typeface="Roboto"/>
                <a:ea typeface="Roboto"/>
              </a:rPr>
              <a:t>, </a:t>
            </a:r>
            <a:r>
              <a:rPr lang="en-US" sz="1600" b="1" err="1">
                <a:solidFill>
                  <a:schemeClr val="bg2"/>
                </a:solidFill>
                <a:latin typeface="Roboto"/>
                <a:ea typeface="Roboto"/>
              </a:rPr>
              <a:t>phân</a:t>
            </a:r>
            <a:r>
              <a:rPr lang="en-US" sz="1600" b="1">
                <a:solidFill>
                  <a:schemeClr val="bg2"/>
                </a:solidFill>
                <a:latin typeface="Roboto"/>
                <a:ea typeface="Roboto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Roboto"/>
                <a:ea typeface="Roboto"/>
              </a:rPr>
              <a:t>tích</a:t>
            </a:r>
            <a:r>
              <a:rPr lang="en-US" sz="1600" b="1">
                <a:solidFill>
                  <a:schemeClr val="bg2"/>
                </a:solidFill>
                <a:latin typeface="Roboto"/>
                <a:ea typeface="Roboto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Roboto"/>
                <a:ea typeface="Roboto"/>
              </a:rPr>
              <a:t>và</a:t>
            </a:r>
            <a:r>
              <a:rPr lang="en-US" sz="1600" b="1">
                <a:solidFill>
                  <a:schemeClr val="bg2"/>
                </a:solidFill>
                <a:latin typeface="Roboto"/>
                <a:ea typeface="Roboto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Roboto"/>
                <a:ea typeface="Roboto"/>
              </a:rPr>
              <a:t>xây</a:t>
            </a:r>
            <a:r>
              <a:rPr lang="en-US" sz="1600" b="1">
                <a:solidFill>
                  <a:schemeClr val="bg2"/>
                </a:solidFill>
                <a:latin typeface="Roboto"/>
                <a:ea typeface="Roboto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Roboto"/>
                <a:ea typeface="Roboto"/>
              </a:rPr>
              <a:t>dựng</a:t>
            </a:r>
            <a:r>
              <a:rPr lang="en-US" sz="1600" b="1">
                <a:solidFill>
                  <a:schemeClr val="bg2"/>
                </a:solidFill>
                <a:latin typeface="Roboto"/>
                <a:ea typeface="Roboto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Roboto"/>
                <a:ea typeface="Roboto"/>
              </a:rPr>
              <a:t>thành</a:t>
            </a:r>
            <a:r>
              <a:rPr lang="en-US" sz="1600" b="1">
                <a:solidFill>
                  <a:schemeClr val="bg2"/>
                </a:solidFill>
                <a:latin typeface="Roboto"/>
                <a:ea typeface="Roboto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Roboto"/>
                <a:ea typeface="Roboto"/>
              </a:rPr>
              <a:t>công</a:t>
            </a:r>
            <a:r>
              <a:rPr lang="en-US" sz="1600" b="1">
                <a:solidFill>
                  <a:schemeClr val="bg2"/>
                </a:solidFill>
                <a:latin typeface="Roboto"/>
                <a:ea typeface="Roboto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Roboto"/>
                <a:ea typeface="Roboto"/>
              </a:rPr>
              <a:t>thuật</a:t>
            </a:r>
            <a:r>
              <a:rPr lang="en-US" sz="1600" b="1">
                <a:solidFill>
                  <a:schemeClr val="bg2"/>
                </a:solidFill>
                <a:latin typeface="Roboto"/>
                <a:ea typeface="Roboto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Roboto"/>
                <a:ea typeface="Roboto"/>
              </a:rPr>
              <a:t>toán</a:t>
            </a:r>
            <a:r>
              <a:rPr lang="en-US" sz="1600" b="1">
                <a:solidFill>
                  <a:schemeClr val="bg2"/>
                </a:solidFill>
                <a:latin typeface="Roboto"/>
                <a:ea typeface="Roboto"/>
              </a:rPr>
              <a:t> General Adversarial Networks</a:t>
            </a:r>
            <a:endParaRPr lang="vi-VN" b="1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err="1">
                <a:solidFill>
                  <a:schemeClr val="bg2"/>
                </a:solidFill>
                <a:latin typeface="Roboto"/>
                <a:ea typeface="Roboto"/>
              </a:rPr>
              <a:t>Đánh</a:t>
            </a:r>
            <a:r>
              <a:rPr lang="en-US" sz="1600" b="1">
                <a:solidFill>
                  <a:schemeClr val="bg2"/>
                </a:solidFill>
                <a:latin typeface="Roboto"/>
                <a:ea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  <a:ea typeface="Roboto"/>
              </a:rPr>
              <a:t>giá</a:t>
            </a:r>
            <a:r>
              <a:rPr lang="en-US" sz="1600" b="1">
                <a:solidFill>
                  <a:schemeClr val="bg2"/>
                </a:solidFill>
                <a:latin typeface="Roboto"/>
                <a:ea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  <a:ea typeface="Roboto"/>
              </a:rPr>
              <a:t>và</a:t>
            </a:r>
            <a:r>
              <a:rPr lang="en-US" sz="1600" b="1">
                <a:solidFill>
                  <a:schemeClr val="bg2"/>
                </a:solidFill>
                <a:latin typeface="Roboto"/>
                <a:ea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  <a:ea typeface="Roboto"/>
              </a:rPr>
              <a:t>nhận</a:t>
            </a:r>
            <a:r>
              <a:rPr lang="en-US" sz="1600" b="1">
                <a:solidFill>
                  <a:schemeClr val="bg2"/>
                </a:solidFill>
                <a:latin typeface="Roboto"/>
                <a:ea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  <a:ea typeface="Roboto"/>
              </a:rPr>
              <a:t>xét</a:t>
            </a:r>
            <a:r>
              <a:rPr lang="en-US" sz="1600" b="1">
                <a:solidFill>
                  <a:schemeClr val="bg2"/>
                </a:solidFill>
                <a:latin typeface="Roboto"/>
                <a:ea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  <a:ea typeface="Roboto"/>
              </a:rPr>
              <a:t>được</a:t>
            </a:r>
            <a:r>
              <a:rPr lang="en-US" sz="1600" b="1">
                <a:solidFill>
                  <a:schemeClr val="bg2"/>
                </a:solidFill>
                <a:latin typeface="Roboto"/>
                <a:ea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  <a:ea typeface="Roboto"/>
              </a:rPr>
              <a:t>một</a:t>
            </a:r>
            <a:r>
              <a:rPr lang="en-US" sz="1600" b="1">
                <a:solidFill>
                  <a:schemeClr val="bg2"/>
                </a:solidFill>
                <a:latin typeface="Roboto"/>
                <a:ea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  <a:ea typeface="Roboto"/>
              </a:rPr>
              <a:t>số</a:t>
            </a:r>
            <a:r>
              <a:rPr lang="en-US" sz="1600" b="1">
                <a:solidFill>
                  <a:schemeClr val="bg2"/>
                </a:solidFill>
                <a:latin typeface="Roboto"/>
                <a:ea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  <a:ea typeface="Roboto"/>
              </a:rPr>
              <a:t>vấn</a:t>
            </a:r>
            <a:r>
              <a:rPr lang="en-US" sz="1600" b="1">
                <a:solidFill>
                  <a:schemeClr val="bg2"/>
                </a:solidFill>
                <a:latin typeface="Roboto"/>
                <a:ea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  <a:ea typeface="Roboto"/>
              </a:rPr>
              <a:t>đề</a:t>
            </a:r>
            <a:r>
              <a:rPr lang="en-US" sz="1600" b="1">
                <a:solidFill>
                  <a:schemeClr val="bg2"/>
                </a:solidFill>
                <a:latin typeface="Roboto"/>
                <a:ea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  <a:ea typeface="Roboto"/>
              </a:rPr>
              <a:t>thiếu</a:t>
            </a:r>
            <a:r>
              <a:rPr lang="en-US" sz="1600" b="1">
                <a:solidFill>
                  <a:schemeClr val="bg2"/>
                </a:solidFill>
                <a:latin typeface="Roboto"/>
                <a:ea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  <a:ea typeface="Roboto"/>
              </a:rPr>
              <a:t>sót</a:t>
            </a:r>
            <a:r>
              <a:rPr lang="en-US" sz="1600" b="1">
                <a:solidFill>
                  <a:schemeClr val="bg2"/>
                </a:solidFill>
                <a:latin typeface="Roboto"/>
                <a:ea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  <a:ea typeface="Roboto"/>
              </a:rPr>
              <a:t>của</a:t>
            </a:r>
            <a:r>
              <a:rPr lang="en-US" sz="1600" b="1">
                <a:solidFill>
                  <a:schemeClr val="bg2"/>
                </a:solidFill>
                <a:latin typeface="Roboto"/>
                <a:ea typeface="Roboto"/>
              </a:rPr>
              <a:t> GAN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err="1">
                <a:solidFill>
                  <a:schemeClr val="bg2"/>
                </a:solidFill>
                <a:latin typeface="Roboto"/>
              </a:rPr>
              <a:t>Thử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</a:rPr>
              <a:t>nghiệm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</a:rPr>
              <a:t>và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</a:rPr>
              <a:t>đánh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</a:rPr>
              <a:t>giá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</a:rPr>
              <a:t>thuật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</a:rPr>
              <a:t>toán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</a:rPr>
              <a:t>trên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</a:rPr>
              <a:t>bộ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</a:rPr>
              <a:t>dữ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</a:rPr>
              <a:t>liệu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 Fashion MNIST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err="1">
                <a:solidFill>
                  <a:schemeClr val="bg2"/>
                </a:solidFill>
                <a:latin typeface="Roboto"/>
              </a:rPr>
              <a:t>Xây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</a:rPr>
              <a:t>dựng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</a:rPr>
              <a:t>thành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</a:rPr>
              <a:t>công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</a:rPr>
              <a:t>thuật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</a:rPr>
              <a:t>toán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</a:rPr>
              <a:t>đánh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 </a:t>
            </a:r>
            <a:r>
              <a:rPr lang="en-US" sz="1600" b="1" err="1">
                <a:solidFill>
                  <a:schemeClr val="bg2"/>
                </a:solidFill>
                <a:latin typeface="Roboto"/>
              </a:rPr>
              <a:t>giá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 Inception Score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err="1">
                <a:solidFill>
                  <a:schemeClr val="bg2"/>
                </a:solidFill>
                <a:latin typeface="Roboto"/>
              </a:rPr>
              <a:t>Toàn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Roboto"/>
              </a:rPr>
              <a:t>bộ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 mã </a:t>
            </a:r>
            <a:r>
              <a:rPr lang="en-US" sz="1600" b="1" err="1">
                <a:solidFill>
                  <a:schemeClr val="bg2"/>
                </a:solidFill>
                <a:latin typeface="Roboto"/>
              </a:rPr>
              <a:t>nguồn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Roboto"/>
              </a:rPr>
              <a:t>và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Roboto"/>
              </a:rPr>
              <a:t>báo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Roboto"/>
              </a:rPr>
              <a:t>cáo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Roboto"/>
              </a:rPr>
              <a:t>lưu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Roboto"/>
              </a:rPr>
              <a:t>trữ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Roboto"/>
              </a:rPr>
              <a:t>tại</a:t>
            </a:r>
            <a:r>
              <a:rPr lang="en-US" sz="1600" b="1">
                <a:solidFill>
                  <a:schemeClr val="bg2"/>
                </a:solidFill>
                <a:latin typeface="Roboto"/>
              </a:rPr>
              <a:t>:</a:t>
            </a:r>
            <a:br>
              <a:rPr lang="en-US" sz="1600" b="1">
                <a:latin typeface="Roboto"/>
              </a:rPr>
            </a:br>
            <a:r>
              <a:rPr lang="en-US" sz="1600" b="1" i="1">
                <a:solidFill>
                  <a:schemeClr val="bg2"/>
                </a:solidFill>
                <a:latin typeface="Roboto"/>
              </a:rPr>
              <a:t>https://github.com/</a:t>
            </a:r>
            <a:r>
              <a:rPr lang="es-ES" sz="1600" b="1" i="1">
                <a:solidFill>
                  <a:schemeClr val="bg2"/>
                </a:solidFill>
                <a:latin typeface="Roboto"/>
                <a:ea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hoainam-nguyen/CS115_Topic_GAN</a:t>
            </a:r>
            <a:endParaRPr lang="en-US" sz="1600" b="1" i="1">
              <a:solidFill>
                <a:schemeClr val="bg2"/>
              </a:solidFill>
              <a:latin typeface="Roboto"/>
              <a:ea typeface="Robo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EC2E3-AE76-4B3D-B84C-B8C5A21AAE88}"/>
              </a:ext>
            </a:extLst>
          </p:cNvPr>
          <p:cNvSpPr txBox="1"/>
          <p:nvPr/>
        </p:nvSpPr>
        <p:spPr>
          <a:xfrm>
            <a:off x="747925" y="2579970"/>
            <a:ext cx="546656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2988D7-E238-4C74-B443-B17BF3CAC9F9}"/>
              </a:ext>
            </a:extLst>
          </p:cNvPr>
          <p:cNvSpPr txBox="1"/>
          <p:nvPr/>
        </p:nvSpPr>
        <p:spPr>
          <a:xfrm>
            <a:off x="967918" y="1969927"/>
            <a:ext cx="18473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40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89334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err="1"/>
              <a:t>Tài</a:t>
            </a:r>
            <a:r>
              <a:rPr lang="en-US" sz="2400" b="1" i="1"/>
              <a:t> </a:t>
            </a:r>
            <a:r>
              <a:rPr lang="en-US" sz="2400" b="1" i="1" err="1"/>
              <a:t>liệu</a:t>
            </a:r>
            <a:r>
              <a:rPr lang="en-US" sz="2400" b="1" i="1"/>
              <a:t> </a:t>
            </a:r>
            <a:r>
              <a:rPr lang="en-US" sz="2400" b="1" i="1" err="1"/>
              <a:t>tham</a:t>
            </a:r>
            <a:r>
              <a:rPr lang="en-US" sz="2400" b="1" i="1"/>
              <a:t> </a:t>
            </a:r>
            <a:r>
              <a:rPr lang="en-US" sz="2400" b="1" i="1" err="1"/>
              <a:t>khảo</a:t>
            </a:r>
            <a:endParaRPr sz="2400" b="1" i="1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CE929E-78FC-4143-A93F-781EF6A879C8}"/>
              </a:ext>
            </a:extLst>
          </p:cNvPr>
          <p:cNvSpPr txBox="1"/>
          <p:nvPr/>
        </p:nvSpPr>
        <p:spPr>
          <a:xfrm>
            <a:off x="639319" y="1159543"/>
            <a:ext cx="7001946" cy="32880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i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[1]</a:t>
            </a:r>
            <a:r>
              <a:rPr lang="en-US" b="1" i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Generative Adversarial Networks, Ian </a:t>
            </a:r>
            <a:r>
              <a:rPr lang="en-US" b="1" i="1" err="1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J.Goodfelow</a:t>
            </a:r>
            <a:r>
              <a:rPr lang="en-US" b="1" i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arXiv:1406.2661, 2014.</a:t>
            </a:r>
          </a:p>
          <a:p>
            <a:pPr algn="just">
              <a:lnSpc>
                <a:spcPct val="150000"/>
              </a:lnSpc>
            </a:pPr>
            <a:r>
              <a:rPr lang="en-US" b="1" i="1">
                <a:solidFill>
                  <a:schemeClr val="bg2"/>
                </a:solidFill>
                <a:latin typeface="Roboto"/>
                <a:ea typeface="Roboto"/>
              </a:rPr>
              <a:t>[2]</a:t>
            </a:r>
            <a:r>
              <a:rPr lang="en-US" b="1" i="1">
                <a:solidFill>
                  <a:schemeClr val="bg2"/>
                </a:solidFill>
                <a:effectLst/>
                <a:latin typeface="Roboto"/>
                <a:ea typeface="Roboto"/>
              </a:rPr>
              <a:t> Unsupervised Representation Learning with Deep Convolutional Generative. Adversarial Networks, Alec </a:t>
            </a:r>
            <a:r>
              <a:rPr lang="en-US" b="1" i="1" err="1">
                <a:solidFill>
                  <a:schemeClr val="bg2"/>
                </a:solidFill>
                <a:effectLst/>
                <a:latin typeface="Roboto"/>
                <a:ea typeface="Roboto"/>
              </a:rPr>
              <a:t>Radford,ICLR</a:t>
            </a:r>
            <a:r>
              <a:rPr lang="en-US" b="1" i="1">
                <a:solidFill>
                  <a:schemeClr val="bg2"/>
                </a:solidFill>
                <a:effectLst/>
                <a:latin typeface="Roboto"/>
                <a:ea typeface="Roboto"/>
              </a:rPr>
              <a:t> , </a:t>
            </a:r>
            <a:r>
              <a:rPr lang="en-US" b="1" i="1">
                <a:solidFill>
                  <a:schemeClr val="bg2"/>
                </a:solidFill>
                <a:latin typeface="Roboto"/>
                <a:ea typeface="Roboto"/>
              </a:rPr>
              <a:t>arXiv:1511.06434, </a:t>
            </a:r>
            <a:r>
              <a:rPr lang="en-US" b="1" i="1">
                <a:solidFill>
                  <a:schemeClr val="bg2"/>
                </a:solidFill>
                <a:effectLst/>
                <a:latin typeface="Roboto"/>
                <a:ea typeface="Roboto"/>
              </a:rPr>
              <a:t>2016.</a:t>
            </a:r>
          </a:p>
          <a:p>
            <a:pPr algn="just">
              <a:lnSpc>
                <a:spcPct val="150000"/>
              </a:lnSpc>
            </a:pPr>
            <a:r>
              <a:rPr lang="en-US" b="1" i="1">
                <a:solidFill>
                  <a:schemeClr val="bg2"/>
                </a:solidFill>
                <a:latin typeface="Roboto"/>
                <a:ea typeface="Roboto"/>
              </a:rPr>
              <a:t>[3] A Note on the Inception Score, Shane Barrat, arXiv:1801.01973, 2018.</a:t>
            </a:r>
          </a:p>
          <a:p>
            <a:pPr algn="just">
              <a:lnSpc>
                <a:spcPct val="150000"/>
              </a:lnSpc>
            </a:pPr>
            <a:r>
              <a:rPr lang="en-US" b="1" i="1">
                <a:solidFill>
                  <a:schemeClr val="bg2"/>
                </a:solidFill>
                <a:latin typeface="Roboto"/>
                <a:ea typeface="Roboto"/>
              </a:rPr>
              <a:t>[4] </a:t>
            </a:r>
            <a:r>
              <a:rPr lang="en-US" b="1" i="1">
                <a:solidFill>
                  <a:schemeClr val="bg2"/>
                </a:solidFill>
                <a:effectLst/>
                <a:latin typeface="Roboto"/>
                <a:ea typeface="Roboto"/>
              </a:rPr>
              <a:t>Fashion-MNIST: a Novel Image Dataset for Benchmarking Machine Learning Algorithms, Han Xiao, </a:t>
            </a:r>
            <a:r>
              <a:rPr lang="en-US" b="1" i="1">
                <a:solidFill>
                  <a:schemeClr val="bg2"/>
                </a:solidFill>
                <a:latin typeface="Roboto"/>
                <a:ea typeface="Roboto"/>
              </a:rPr>
              <a:t>arXiv:1708.07747, 2017.</a:t>
            </a:r>
          </a:p>
          <a:p>
            <a:pPr algn="just">
              <a:lnSpc>
                <a:spcPct val="150000"/>
              </a:lnSpc>
            </a:pPr>
            <a:r>
              <a:rPr lang="en-US" b="1" i="1">
                <a:solidFill>
                  <a:schemeClr val="bg2"/>
                </a:solidFill>
                <a:latin typeface="Roboto"/>
                <a:ea typeface="Roboto"/>
              </a:rPr>
              <a:t>[5] </a:t>
            </a:r>
            <a:r>
              <a:rPr lang="en-US" b="1" i="1">
                <a:solidFill>
                  <a:schemeClr val="bg2"/>
                </a:solidFill>
                <a:effectLst/>
                <a:latin typeface="Roboto"/>
                <a:ea typeface="Roboto"/>
              </a:rPr>
              <a:t> </a:t>
            </a:r>
            <a:r>
              <a:rPr lang="en-US" b="1" i="1" strike="noStrike">
                <a:solidFill>
                  <a:schemeClr val="bg2"/>
                </a:solidFill>
                <a:effectLst/>
                <a:latin typeface="Roboto"/>
                <a:ea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Convergence Problems with Generative Adversarial Networks</a:t>
            </a:r>
            <a:r>
              <a:rPr lang="en-US" b="1" i="1">
                <a:solidFill>
                  <a:schemeClr val="bg2"/>
                </a:solidFill>
                <a:effectLst/>
                <a:latin typeface="Roboto"/>
                <a:ea typeface="Roboto"/>
              </a:rPr>
              <a:t>, S. A. Barnett.</a:t>
            </a:r>
            <a:endParaRPr lang="en-US" b="1" i="1">
              <a:solidFill>
                <a:schemeClr val="bg2"/>
              </a:solidFill>
              <a:latin typeface="Roboto"/>
              <a:ea typeface="Roboto"/>
            </a:endParaRPr>
          </a:p>
          <a:p>
            <a:pPr algn="just">
              <a:lnSpc>
                <a:spcPct val="150000"/>
              </a:lnSpc>
            </a:pPr>
            <a:r>
              <a:rPr lang="en-US" b="1" i="1">
                <a:solidFill>
                  <a:schemeClr val="bg2"/>
                </a:solidFill>
                <a:latin typeface="Roboto"/>
                <a:ea typeface="Roboto"/>
              </a:rPr>
              <a:t>[6] </a:t>
            </a:r>
            <a:r>
              <a:rPr lang="en-US" b="1" i="1" u="none" strike="noStrike">
                <a:solidFill>
                  <a:schemeClr val="bg2"/>
                </a:solidFill>
                <a:effectLst/>
                <a:latin typeface="Roboto"/>
                <a:ea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Math behind gans</a:t>
            </a:r>
            <a:r>
              <a:rPr lang="en-US" b="1" i="1">
                <a:solidFill>
                  <a:schemeClr val="bg2"/>
                </a:solidFill>
                <a:effectLst/>
                <a:latin typeface="Roboto"/>
                <a:ea typeface="Roboto"/>
              </a:rPr>
              <a:t>, Mayank </a:t>
            </a:r>
            <a:r>
              <a:rPr lang="en-US" b="1" i="1" err="1">
                <a:solidFill>
                  <a:schemeClr val="bg2"/>
                </a:solidFill>
                <a:effectLst/>
                <a:latin typeface="Roboto"/>
                <a:ea typeface="Roboto"/>
              </a:rPr>
              <a:t>Vadsola</a:t>
            </a:r>
            <a:r>
              <a:rPr lang="en-US" b="1" i="1">
                <a:solidFill>
                  <a:schemeClr val="bg2"/>
                </a:solidFill>
                <a:effectLst/>
                <a:latin typeface="Roboto"/>
                <a:ea typeface="Roboto"/>
              </a:rPr>
              <a:t> Mayank </a:t>
            </a:r>
            <a:r>
              <a:rPr lang="en-US" b="1" i="1" err="1">
                <a:solidFill>
                  <a:schemeClr val="bg2"/>
                </a:solidFill>
                <a:effectLst/>
                <a:latin typeface="Roboto"/>
                <a:ea typeface="Roboto"/>
              </a:rPr>
              <a:t>Vadsola</a:t>
            </a:r>
            <a:r>
              <a:rPr lang="en-US" b="1" i="1">
                <a:solidFill>
                  <a:schemeClr val="bg2"/>
                </a:solidFill>
                <a:effectLst/>
                <a:latin typeface="Roboto"/>
                <a:ea typeface="Roboto"/>
              </a:rPr>
              <a:t>.</a:t>
            </a:r>
            <a:endParaRPr lang="en-US" b="1" i="1">
              <a:solidFill>
                <a:schemeClr val="bg2"/>
              </a:solidFill>
              <a:latin typeface="Roboto"/>
              <a:ea typeface="Roboto"/>
            </a:endParaRPr>
          </a:p>
          <a:p>
            <a:pPr algn="just">
              <a:lnSpc>
                <a:spcPct val="150000"/>
              </a:lnSpc>
            </a:pPr>
            <a:r>
              <a:rPr lang="en-US" b="1" i="1">
                <a:solidFill>
                  <a:schemeClr val="bg2"/>
                </a:solidFill>
                <a:latin typeface="Roboto"/>
                <a:ea typeface="Roboto"/>
              </a:rPr>
              <a:t>[7] </a:t>
            </a:r>
            <a:r>
              <a:rPr lang="en-US" b="1" i="1" u="none" strike="noStrike">
                <a:solidFill>
                  <a:schemeClr val="bg2"/>
                </a:solidFill>
                <a:effectLst/>
                <a:latin typeface="Roboto"/>
                <a:ea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latent space in machine learning</a:t>
            </a:r>
            <a:r>
              <a:rPr lang="en-US" b="1" i="1">
                <a:solidFill>
                  <a:schemeClr val="bg2"/>
                </a:solidFill>
                <a:effectLst/>
                <a:latin typeface="Roboto"/>
                <a:ea typeface="Roboto"/>
              </a:rPr>
              <a:t>, Ekin Tiu.</a:t>
            </a:r>
          </a:p>
          <a:p>
            <a:pPr algn="just">
              <a:lnSpc>
                <a:spcPct val="150000"/>
              </a:lnSpc>
            </a:pPr>
            <a:r>
              <a:rPr lang="en-US" b="1" i="1">
                <a:solidFill>
                  <a:schemeClr val="bg2"/>
                </a:solidFill>
                <a:effectLst/>
                <a:latin typeface="Roboto"/>
                <a:ea typeface="Roboto"/>
              </a:rPr>
              <a:t>[8] </a:t>
            </a:r>
            <a:r>
              <a:rPr lang="en-US" b="1" i="1">
                <a:solidFill>
                  <a:schemeClr val="bg2"/>
                </a:solidFill>
                <a:latin typeface="Roboto"/>
                <a:ea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Minimax – Wikipedia</a:t>
            </a:r>
            <a:r>
              <a:rPr lang="en-US" b="1" i="1">
                <a:solidFill>
                  <a:schemeClr val="bg2"/>
                </a:solidFill>
                <a:latin typeface="Roboto"/>
                <a:ea typeface="Robo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00617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4"/>
          <p:cNvSpPr txBox="1">
            <a:spLocks noGrp="1"/>
          </p:cNvSpPr>
          <p:nvPr>
            <p:ph type="ctrTitle" idx="4294967295"/>
          </p:nvPr>
        </p:nvSpPr>
        <p:spPr>
          <a:xfrm>
            <a:off x="3524927" y="1794466"/>
            <a:ext cx="387790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oboto"/>
                <a:ea typeface="Roboto"/>
              </a:rPr>
              <a:t>THANKS!</a:t>
            </a:r>
            <a:endParaRPr lang="vi-VN" sz="6000" b="1">
              <a:latin typeface="Roboto"/>
              <a:ea typeface="Roboto"/>
            </a:endParaRPr>
          </a:p>
        </p:txBody>
      </p:sp>
      <p:sp>
        <p:nvSpPr>
          <p:cNvPr id="754" name="Google Shape;754;p34"/>
          <p:cNvSpPr/>
          <p:nvPr/>
        </p:nvSpPr>
        <p:spPr>
          <a:xfrm>
            <a:off x="2189177" y="1814139"/>
            <a:ext cx="1180108" cy="1089975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>
              <a:solidFill>
                <a:srgbClr val="3C78D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55" name="Google Shape;755;p3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1. Đặt vấn đề</a:t>
            </a:r>
            <a:endParaRPr sz="3200" b="1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050" name="Picture 2" descr="Artificial Intelligence Explained: What Are Generative Adversarial Networks  (GANs)? | Bernard Marr">
            <a:extLst>
              <a:ext uri="{FF2B5EF4-FFF2-40B4-BE49-F238E27FC236}">
                <a16:creationId xmlns:a16="http://schemas.microsoft.com/office/drawing/2014/main" id="{4F4A5B45-9279-45C7-B0D8-3ED31A884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586" y="1339935"/>
            <a:ext cx="3789851" cy="239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>
            <a:extLst>
              <a:ext uri="{FF2B5EF4-FFF2-40B4-BE49-F238E27FC236}">
                <a16:creationId xmlns:a16="http://schemas.microsoft.com/office/drawing/2014/main" id="{A10708FE-7578-4BDD-87F1-C39ED61F6C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746395BE-8843-49E8-BADD-7F1CECC05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6441">
            <a:off x="920954" y="1329878"/>
            <a:ext cx="1099477" cy="6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CAA4C8-C89F-41C2-AD1F-C04CE06FEAE1}"/>
              </a:ext>
            </a:extLst>
          </p:cNvPr>
          <p:cNvSpPr txBox="1"/>
          <p:nvPr/>
        </p:nvSpPr>
        <p:spPr>
          <a:xfrm>
            <a:off x="1069785" y="4191868"/>
            <a:ext cx="6351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Generator Adversarial Discriminator (GAN)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là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một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thuật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toán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Unsupervised Learning </a:t>
            </a:r>
            <a:r>
              <a:rPr lang="en-US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r</a:t>
            </a:r>
            <a:r>
              <a:rPr lang="en-US" sz="1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a </a:t>
            </a:r>
            <a:r>
              <a:rPr lang="en-US" sz="140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đời</a:t>
            </a:r>
            <a:r>
              <a:rPr lang="en-US" sz="1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140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vào</a:t>
            </a:r>
            <a:r>
              <a:rPr lang="en-US" sz="1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1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2014</a:t>
            </a:r>
            <a:r>
              <a:rPr lang="en-US" sz="1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140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bởi</a:t>
            </a:r>
            <a:r>
              <a:rPr lang="en-US" sz="1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Ian Goodfellow </a:t>
            </a:r>
            <a:r>
              <a:rPr lang="en-US" sz="140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và</a:t>
            </a:r>
            <a:r>
              <a:rPr lang="en-US" sz="1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140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cộng</a:t>
            </a:r>
            <a:r>
              <a:rPr lang="en-US" sz="1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140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sự</a:t>
            </a:r>
            <a:r>
              <a:rPr lang="en-US" sz="1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000" b="1">
                <a:latin typeface="Roboto"/>
                <a:ea typeface="Roboto"/>
              </a:rPr>
              <a:t>2. </a:t>
            </a:r>
            <a:r>
              <a:rPr lang="en-US" sz="4000" b="1" err="1">
                <a:latin typeface="Roboto"/>
                <a:ea typeface="Roboto"/>
              </a:rPr>
              <a:t>Tổng</a:t>
            </a:r>
            <a:r>
              <a:rPr lang="en-US" sz="4000" b="1">
                <a:latin typeface="Roboto"/>
                <a:ea typeface="Roboto"/>
              </a:rPr>
              <a:t> </a:t>
            </a:r>
            <a:r>
              <a:rPr lang="en-US" sz="4000" b="1" err="1">
                <a:latin typeface="Roboto"/>
                <a:ea typeface="Roboto"/>
              </a:rPr>
              <a:t>quan</a:t>
            </a:r>
            <a:r>
              <a:rPr lang="en-US" sz="4000" b="1">
                <a:latin typeface="Roboto"/>
                <a:ea typeface="Roboto"/>
              </a:rPr>
              <a:t> </a:t>
            </a:r>
            <a:r>
              <a:rPr lang="en-US" sz="4000" b="1" err="1">
                <a:latin typeface="Roboto"/>
                <a:ea typeface="Roboto"/>
              </a:rPr>
              <a:t>đề</a:t>
            </a:r>
            <a:r>
              <a:rPr lang="en-US" sz="4000" b="1">
                <a:latin typeface="Roboto"/>
                <a:ea typeface="Roboto"/>
              </a:rPr>
              <a:t> </a:t>
            </a:r>
            <a:r>
              <a:rPr lang="en-US" sz="4000" b="1" err="1">
                <a:latin typeface="Roboto"/>
                <a:ea typeface="Roboto"/>
              </a:rPr>
              <a:t>tài</a:t>
            </a:r>
            <a:endParaRPr lang="en-US" b="1"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00367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2. </a:t>
            </a:r>
            <a:r>
              <a:rPr lang="en-US" sz="2800" b="1" err="1"/>
              <a:t>Tổng</a:t>
            </a:r>
            <a:r>
              <a:rPr lang="en-US" sz="2800" b="1"/>
              <a:t> </a:t>
            </a:r>
            <a:r>
              <a:rPr lang="en-US" sz="2800" b="1" err="1"/>
              <a:t>quan</a:t>
            </a:r>
            <a:r>
              <a:rPr lang="en-US" sz="2800" b="1"/>
              <a:t> </a:t>
            </a:r>
            <a:r>
              <a:rPr lang="en-US" sz="2800" b="1" err="1"/>
              <a:t>đề</a:t>
            </a:r>
            <a:r>
              <a:rPr lang="en-US" sz="2800" b="1"/>
              <a:t> </a:t>
            </a:r>
            <a:r>
              <a:rPr lang="en-US" sz="2800" b="1" err="1"/>
              <a:t>tài</a:t>
            </a:r>
            <a:endParaRPr lang="en-US" sz="2800" b="1"/>
          </a:p>
        </p:txBody>
      </p:sp>
      <p:sp>
        <p:nvSpPr>
          <p:cNvPr id="531" name="Google Shape;531;p13"/>
          <p:cNvSpPr txBox="1"/>
          <p:nvPr/>
        </p:nvSpPr>
        <p:spPr>
          <a:xfrm>
            <a:off x="1052149" y="1426989"/>
            <a:ext cx="2685128" cy="33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000" b="1">
                <a:solidFill>
                  <a:srgbClr val="3C78D8"/>
                </a:solidFill>
                <a:latin typeface="Roboto"/>
                <a:ea typeface="Roboto"/>
                <a:cs typeface="Dosis"/>
                <a:sym typeface="Dosis"/>
              </a:rPr>
              <a:t>    GAN’s idea?</a:t>
            </a:r>
          </a:p>
          <a:p>
            <a:pPr marL="285750" indent="-285750"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chemeClr val="bg2"/>
                </a:solidFill>
                <a:latin typeface="Roboto"/>
                <a:ea typeface="Roboto"/>
                <a:cs typeface="Dosis"/>
                <a:sym typeface="Dosis"/>
              </a:rPr>
              <a:t>Minimax Game </a:t>
            </a:r>
            <a:r>
              <a:rPr lang="en-US" sz="1500">
                <a:solidFill>
                  <a:schemeClr val="bg2"/>
                </a:solidFill>
                <a:latin typeface="Roboto"/>
                <a:ea typeface="Roboto"/>
                <a:cs typeface="Dosis"/>
                <a:sym typeface="Dosis"/>
              </a:rPr>
              <a:t>(~ t</a:t>
            </a:r>
            <a:r>
              <a:rPr lang="vi-VN" sz="1500">
                <a:solidFill>
                  <a:schemeClr val="bg2"/>
                </a:solidFill>
                <a:latin typeface="Roboto"/>
                <a:ea typeface="Roboto"/>
                <a:cs typeface="Dosis"/>
                <a:sym typeface="Dosis"/>
              </a:rPr>
              <a:t>rò chơi cạnh tranh giữa hai người. Tất cả đều mong muốn cải thiện điểm số của mình để dành chiến thắng</a:t>
            </a:r>
            <a:r>
              <a:rPr lang="en-US" sz="1500">
                <a:solidFill>
                  <a:schemeClr val="bg2"/>
                </a:solidFill>
                <a:latin typeface="Roboto"/>
                <a:ea typeface="Roboto"/>
                <a:cs typeface="Dosis"/>
                <a:sym typeface="Dosis"/>
              </a:rPr>
              <a:t>)</a:t>
            </a:r>
            <a:endParaRPr lang="en-US" sz="1500">
              <a:solidFill>
                <a:schemeClr val="bg2"/>
              </a:solidFill>
              <a:latin typeface="Roboto"/>
              <a:ea typeface="Roboto"/>
              <a:cs typeface="Dosis"/>
            </a:endParaRPr>
          </a:p>
          <a:p>
            <a:pPr marL="285750" indent="-285750"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60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>
              <a:solidFill>
                <a:srgbClr val="3D4965"/>
              </a:solidFill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3D4965"/>
              </a:solidFill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AFB3E2-E341-4ADF-94B7-1E5E3715D09C}"/>
              </a:ext>
            </a:extLst>
          </p:cNvPr>
          <p:cNvSpPr txBox="1"/>
          <p:nvPr/>
        </p:nvSpPr>
        <p:spPr>
          <a:xfrm>
            <a:off x="3866905" y="1487314"/>
            <a:ext cx="30214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000" b="1">
                <a:solidFill>
                  <a:srgbClr val="3C78D8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   So, how?</a:t>
            </a:r>
            <a:endParaRPr lang="en-US" sz="200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  <a:p>
            <a:pPr marL="285750" indent="-285750"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T</a:t>
            </a:r>
            <a:r>
              <a:rPr lang="vi-VN" sz="15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ập trung</a:t>
            </a:r>
            <a:r>
              <a:rPr lang="en-US" sz="15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150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vào</a:t>
            </a:r>
            <a:r>
              <a:rPr lang="vi-VN" sz="15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vi-VN" sz="15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tìm hiểu, phân tích và chứng minh</a:t>
            </a:r>
            <a:r>
              <a:rPr lang="vi-VN" sz="15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đầy đủ mặt </a:t>
            </a:r>
            <a:r>
              <a:rPr lang="vi-VN" sz="15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toán học </a:t>
            </a:r>
            <a:r>
              <a:rPr lang="vi-VN" sz="15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của phương pháp GAN</a:t>
            </a:r>
            <a:endParaRPr lang="en-US" sz="150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  <a:p>
            <a:pPr marL="285750" indent="-285750"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S</a:t>
            </a:r>
            <a:r>
              <a:rPr lang="vi-VN" sz="15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o sánh GAN v</a:t>
            </a:r>
            <a:r>
              <a:rPr lang="en-US" sz="15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à</a:t>
            </a:r>
            <a:r>
              <a:rPr lang="vi-VN" sz="15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DCGAN </a:t>
            </a:r>
            <a:r>
              <a:rPr lang="en-US" sz="15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(</a:t>
            </a:r>
            <a:r>
              <a:rPr lang="en-US" sz="150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dựa</a:t>
            </a:r>
            <a:r>
              <a:rPr lang="en-US" sz="15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vi-VN" sz="15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trên </a:t>
            </a:r>
            <a:r>
              <a:rPr lang="en-US" sz="15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dataset</a:t>
            </a:r>
            <a:r>
              <a:rPr lang="vi-VN" sz="15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Fashion MNIST[ref] và ANIME [ref]</a:t>
            </a:r>
            <a:r>
              <a:rPr lang="en-US" sz="15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)</a:t>
            </a:r>
            <a:r>
              <a:rPr lang="vi-VN" sz="15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15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=&gt;</a:t>
            </a:r>
            <a:r>
              <a:rPr lang="vi-VN" sz="15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</a:t>
            </a:r>
            <a:r>
              <a:rPr lang="en-US" sz="15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Đ</a:t>
            </a:r>
            <a:r>
              <a:rPr lang="vi-VN" sz="15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ưa kết luận về độ </a:t>
            </a:r>
            <a:r>
              <a:rPr lang="vi-VN" sz="15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hiệu quả </a:t>
            </a:r>
            <a:r>
              <a:rPr lang="vi-VN" sz="15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cùng với những </a:t>
            </a:r>
            <a:r>
              <a:rPr lang="vi-VN" sz="15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vấn đề chưa được khắc phục</a:t>
            </a:r>
            <a:r>
              <a:rPr lang="vi-VN" sz="15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rPr>
              <a:t> của GAN </a:t>
            </a:r>
            <a:endParaRPr lang="en-US" sz="150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Dosis"/>
              <a:sym typeface="Dosis"/>
            </a:endParaRPr>
          </a:p>
        </p:txBody>
      </p:sp>
      <p:sp>
        <p:nvSpPr>
          <p:cNvPr id="2" name="Google Shape;983;p47">
            <a:extLst>
              <a:ext uri="{FF2B5EF4-FFF2-40B4-BE49-F238E27FC236}">
                <a16:creationId xmlns:a16="http://schemas.microsoft.com/office/drawing/2014/main" id="{49BD6590-B7AE-40DD-9D30-C89386060791}"/>
              </a:ext>
            </a:extLst>
          </p:cNvPr>
          <p:cNvSpPr/>
          <p:nvPr/>
        </p:nvSpPr>
        <p:spPr>
          <a:xfrm>
            <a:off x="3818125" y="1426989"/>
            <a:ext cx="304224" cy="38461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Google Shape;991;p47">
            <a:extLst>
              <a:ext uri="{FF2B5EF4-FFF2-40B4-BE49-F238E27FC236}">
                <a16:creationId xmlns:a16="http://schemas.microsoft.com/office/drawing/2014/main" id="{20146D1F-946B-4F16-9806-7698E1A3EEE6}"/>
              </a:ext>
            </a:extLst>
          </p:cNvPr>
          <p:cNvSpPr/>
          <p:nvPr/>
        </p:nvSpPr>
        <p:spPr>
          <a:xfrm>
            <a:off x="941759" y="1426989"/>
            <a:ext cx="356687" cy="413032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>
              <a:solidFill>
                <a:srgbClr val="A4C2F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241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000" b="1">
                <a:latin typeface="Roboto"/>
                <a:ea typeface="Roboto"/>
              </a:rPr>
              <a:t>3. Minimax Game</a:t>
            </a:r>
            <a:endParaRPr lang="en-US" b="1"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22698075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3D4965"/>
      </a:dk1>
      <a:lt1>
        <a:srgbClr val="FFFFFF"/>
      </a:lt1>
      <a:dk2>
        <a:srgbClr val="1C4587"/>
      </a:dk2>
      <a:lt2>
        <a:srgbClr val="F3F3F3"/>
      </a:lt2>
      <a:accent1>
        <a:srgbClr val="3C78D8"/>
      </a:accent1>
      <a:accent2>
        <a:srgbClr val="89ABE6"/>
      </a:accent2>
      <a:accent3>
        <a:srgbClr val="8EA3C3"/>
      </a:accent3>
      <a:accent4>
        <a:srgbClr val="EFEFEF"/>
      </a:accent4>
      <a:accent5>
        <a:srgbClr val="D9D9D9"/>
      </a:accent5>
      <a:accent6>
        <a:srgbClr val="C9DAF8"/>
      </a:accent6>
      <a:hlink>
        <a:srgbClr val="3C78D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3D4965"/>
    </a:dk1>
    <a:lt1>
      <a:srgbClr val="FFFFFF"/>
    </a:lt1>
    <a:dk2>
      <a:srgbClr val="1C4587"/>
    </a:dk2>
    <a:lt2>
      <a:srgbClr val="F3F3F3"/>
    </a:lt2>
    <a:accent1>
      <a:srgbClr val="3C78D8"/>
    </a:accent1>
    <a:accent2>
      <a:srgbClr val="89ABE6"/>
    </a:accent2>
    <a:accent3>
      <a:srgbClr val="8EA3C3"/>
    </a:accent3>
    <a:accent4>
      <a:srgbClr val="EFEFEF"/>
    </a:accent4>
    <a:accent5>
      <a:srgbClr val="D9D9D9"/>
    </a:accent5>
    <a:accent6>
      <a:srgbClr val="C9DAF8"/>
    </a:accent6>
    <a:hlink>
      <a:srgbClr val="3C78D8"/>
    </a:hlink>
    <a:folHlink>
      <a:srgbClr val="6611C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A30F3884CD43244294355762AE14FDC0" ma:contentTypeVersion="13" ma:contentTypeDescription="Tạo tài liệu mới." ma:contentTypeScope="" ma:versionID="85d51f0e281f42c6a4619d299a9dc10c">
  <xsd:schema xmlns:xsd="http://www.w3.org/2001/XMLSchema" xmlns:xs="http://www.w3.org/2001/XMLSchema" xmlns:p="http://schemas.microsoft.com/office/2006/metadata/properties" xmlns:ns3="c8b53866-fdfd-416a-aee2-e50c3ae941dd" xmlns:ns4="9d433cf1-fba1-428a-9634-baf48b90bf9f" targetNamespace="http://schemas.microsoft.com/office/2006/metadata/properties" ma:root="true" ma:fieldsID="1ab3a37ca7a1df30330172a210a73220" ns3:_="" ns4:_="">
    <xsd:import namespace="c8b53866-fdfd-416a-aee2-e50c3ae941dd"/>
    <xsd:import namespace="9d433cf1-fba1-428a-9634-baf48b90bf9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b53866-fdfd-416a-aee2-e50c3ae941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433cf1-fba1-428a-9634-baf48b90bf9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D35089-4A92-4A2F-8FBB-9DF1BCEEB418}">
  <ds:schemaRefs>
    <ds:schemaRef ds:uri="9d433cf1-fba1-428a-9634-baf48b90bf9f"/>
    <ds:schemaRef ds:uri="c8b53866-fdfd-416a-aee2-e50c3ae941d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1F20CE2-85AB-4818-B48A-097EA9824622}">
  <ds:schemaRefs>
    <ds:schemaRef ds:uri="9d433cf1-fba1-428a-9634-baf48b90bf9f"/>
    <ds:schemaRef ds:uri="c8b53866-fdfd-416a-aee2-e50c3ae941d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58B2014-D5FD-4AD4-859E-2EF8F2C813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Trình chiếu Trên màn hình (16:9)</PresentationFormat>
  <Slides>58</Slides>
  <Notes>45</Notes>
  <HiddenSlides>0</HiddenSlide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58</vt:i4>
      </vt:variant>
    </vt:vector>
  </HeadingPairs>
  <TitlesOfParts>
    <vt:vector size="59" baseType="lpstr">
      <vt:lpstr>Friar template</vt:lpstr>
      <vt:lpstr>Generative Adversarial Networks (GAN)</vt:lpstr>
      <vt:lpstr>Team Presentation</vt:lpstr>
      <vt:lpstr>OUTLINE</vt:lpstr>
      <vt:lpstr>1. Đặt vấn đề</vt:lpstr>
      <vt:lpstr>1. Đặt vấn đề</vt:lpstr>
      <vt:lpstr>1. Đặt vấn đề</vt:lpstr>
      <vt:lpstr>2. Tổng quan đề tài</vt:lpstr>
      <vt:lpstr>2. Tổng quan đề tài</vt:lpstr>
      <vt:lpstr>3. Minimax Game</vt:lpstr>
      <vt:lpstr>3. Minimax Game</vt:lpstr>
      <vt:lpstr>3. Minimax Game</vt:lpstr>
      <vt:lpstr>3. Minimax Game</vt:lpstr>
      <vt:lpstr>3. Minimax Game</vt:lpstr>
      <vt:lpstr>4. Generative Adversarial Networks (GAN)</vt:lpstr>
      <vt:lpstr>4.1. Latent Space</vt:lpstr>
      <vt:lpstr>4.2. Generator and Discriminator</vt:lpstr>
      <vt:lpstr>4.2. Generator and Discriminator</vt:lpstr>
      <vt:lpstr>4.3. Loss function</vt:lpstr>
      <vt:lpstr>4.3. Loss function</vt:lpstr>
      <vt:lpstr>4.3. Loss function</vt:lpstr>
      <vt:lpstr>4.4. Global minimum</vt:lpstr>
      <vt:lpstr>4.4. Global minimum</vt:lpstr>
      <vt:lpstr>4.5. Thuật toán của GAN</vt:lpstr>
      <vt:lpstr>4.6. Mệnh đề về sự hội tụ trong GAN</vt:lpstr>
      <vt:lpstr>4.7. Một số vấn đề của GAN</vt:lpstr>
      <vt:lpstr>4.7. Một số vấn đề của GAN</vt:lpstr>
      <vt:lpstr>4.7. Một số vấn đề của GAN</vt:lpstr>
      <vt:lpstr>4.7. Một số vấn đề của GAN</vt:lpstr>
      <vt:lpstr>4.7. Một số vấn đề của GAN</vt:lpstr>
      <vt:lpstr>5. Phương pháp đánh giá</vt:lpstr>
      <vt:lpstr>5.1. Các phương pháp đánh giá thông dụng</vt:lpstr>
      <vt:lpstr>5.1. Các phương pháp đánh giá thông dụng</vt:lpstr>
      <vt:lpstr>5.1. Các phương pháp đánh giá thông dụng</vt:lpstr>
      <vt:lpstr>5.2. Mutual information ( Tương trợ thông tin ) </vt:lpstr>
      <vt:lpstr>5.2. Các tính chất của mutual information</vt:lpstr>
      <vt:lpstr>5.2. Các tính chất của mutual information</vt:lpstr>
      <vt:lpstr>5.2. Các tính chất của mutual information</vt:lpstr>
      <vt:lpstr>5.2. Các tính chất của mutual information</vt:lpstr>
      <vt:lpstr>5.3. Inception Score</vt:lpstr>
      <vt:lpstr>5.3. Inception Score</vt:lpstr>
      <vt:lpstr>5.3. Inception Score</vt:lpstr>
      <vt:lpstr>6. Thực nghiệm và kết quả</vt:lpstr>
      <vt:lpstr>6. Thực nghiệm và kết quả</vt:lpstr>
      <vt:lpstr>6. Thực nghiệm và kết quả</vt:lpstr>
      <vt:lpstr>6. Thực nghiệm và kết quả</vt:lpstr>
      <vt:lpstr>6. Thực nghiệm và kết quả</vt:lpstr>
      <vt:lpstr>6. Thực nghiệm và kết quả</vt:lpstr>
      <vt:lpstr>6. Thực nghiệm và kết quả</vt:lpstr>
      <vt:lpstr>6. Thực nghiệm và kết quả</vt:lpstr>
      <vt:lpstr>6. Thực nghiệm và kết quả</vt:lpstr>
      <vt:lpstr>6. Thực nghiệm và kết quả</vt:lpstr>
      <vt:lpstr>6. Thực nghiệm và kết quả</vt:lpstr>
      <vt:lpstr>6. Thực nghiệm và kết quả</vt:lpstr>
      <vt:lpstr>6. Thực nghiệm và kết quả</vt:lpstr>
      <vt:lpstr>Kết luận</vt:lpstr>
      <vt:lpstr>7. Kết luận</vt:lpstr>
      <vt:lpstr>Tài liệu tham khảo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revision>13</cp:revision>
  <dcterms:modified xsi:type="dcterms:W3CDTF">2021-12-26T16:55:07Z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0x010100A30F3884CD43244294355762AE14FDC0</vt:lpwstr>
  </property>
</Properties>
</file>